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4"/>
    <p:sldMasterId id="2147483679" r:id="rId5"/>
    <p:sldMasterId id="2147483696" r:id="rId6"/>
  </p:sldMasterIdLst>
  <p:notesMasterIdLst>
    <p:notesMasterId r:id="rId29"/>
  </p:notesMasterIdLst>
  <p:handoutMasterIdLst>
    <p:handoutMasterId r:id="rId30"/>
  </p:handoutMasterIdLst>
  <p:sldIdLst>
    <p:sldId id="256" r:id="rId7"/>
    <p:sldId id="1072" r:id="rId8"/>
    <p:sldId id="331" r:id="rId9"/>
    <p:sldId id="334" r:id="rId10"/>
    <p:sldId id="352" r:id="rId11"/>
    <p:sldId id="277" r:id="rId12"/>
    <p:sldId id="2145707912" r:id="rId13"/>
    <p:sldId id="2145707915" r:id="rId14"/>
    <p:sldId id="2145707905" r:id="rId15"/>
    <p:sldId id="2145707904" r:id="rId16"/>
    <p:sldId id="2145707913" r:id="rId17"/>
    <p:sldId id="358" r:id="rId18"/>
    <p:sldId id="333" r:id="rId19"/>
    <p:sldId id="329" r:id="rId20"/>
    <p:sldId id="302" r:id="rId21"/>
    <p:sldId id="2145707914" r:id="rId22"/>
    <p:sldId id="1687" r:id="rId23"/>
    <p:sldId id="2145707893" r:id="rId24"/>
    <p:sldId id="2145707879" r:id="rId25"/>
    <p:sldId id="2145707736" r:id="rId26"/>
    <p:sldId id="2145707902" r:id="rId27"/>
    <p:sldId id="2145707901" r:id="rId28"/>
  </p:sldIdLst>
  <p:sldSz cx="12192000" cy="6858000"/>
  <p:notesSz cx="6858000" cy="9144000"/>
  <p:embeddedFontLst>
    <p:embeddedFont>
      <p:font typeface="Oswald" panose="00000500000000000000" pitchFamily="2" charset="0"/>
      <p:regular r:id="rId31"/>
      <p:bold r:id="rId32"/>
    </p:embeddedFont>
    <p:embeddedFont>
      <p:font typeface="Times" panose="02020603050405020304" pitchFamily="18"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22" autoAdjust="0"/>
    <p:restoredTop sz="96727" autoAdjust="0"/>
  </p:normalViewPr>
  <p:slideViewPr>
    <p:cSldViewPr snapToGrid="0" snapToObjects="1">
      <p:cViewPr varScale="1">
        <p:scale>
          <a:sx n="114" d="100"/>
          <a:sy n="114" d="100"/>
        </p:scale>
        <p:origin x="156"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40FA1-BFFA-45F8-B2F7-E50E4AB53F69}" type="doc">
      <dgm:prSet loTypeId="urn:microsoft.com/office/officeart/2005/8/layout/hList3" loCatId="list" qsTypeId="urn:microsoft.com/office/officeart/2005/8/quickstyle/simple3" qsCatId="simple" csTypeId="urn:microsoft.com/office/officeart/2005/8/colors/accent0_3" csCatId="mainScheme" phldr="1"/>
      <dgm:spPr/>
      <dgm:t>
        <a:bodyPr/>
        <a:lstStyle/>
        <a:p>
          <a:endParaRPr lang="en-GB"/>
        </a:p>
      </dgm:t>
    </dgm:pt>
    <dgm:pt modelId="{79B7E85C-B457-46C5-B103-73BB676233C3}">
      <dgm:prSet phldrT="[Text]" custT="1"/>
      <dgm:spPr/>
      <dgm:t>
        <a:bodyPr/>
        <a:lstStyle/>
        <a:p>
          <a:r>
            <a:rPr lang="en-GB" sz="1800" b="1" dirty="0">
              <a:latin typeface="Arial" panose="020B0604020202020204" pitchFamily="34" charset="0"/>
              <a:cs typeface="Arial" panose="020B0604020202020204" pitchFamily="34" charset="0"/>
            </a:rPr>
            <a:t>Menopause is a stage of life experienced in different ways</a:t>
          </a:r>
        </a:p>
        <a:p>
          <a:r>
            <a:rPr lang="en-GB" sz="1400" dirty="0">
              <a:latin typeface="Arial" panose="020B0604020202020204" pitchFamily="34" charset="0"/>
              <a:cs typeface="Arial" panose="020B0604020202020204" pitchFamily="34" charset="0"/>
            </a:rPr>
            <a:t>(</a:t>
          </a:r>
          <a:r>
            <a:rPr lang="en-GB" sz="1400" b="1" dirty="0" err="1">
              <a:latin typeface="Arial" panose="020B0604020202020204" pitchFamily="34" charset="0"/>
              <a:cs typeface="Arial" panose="020B0604020202020204" pitchFamily="34" charset="0"/>
            </a:rPr>
            <a:t>Hoga</a:t>
          </a:r>
          <a:r>
            <a:rPr lang="en-GB" sz="1400" b="1" dirty="0">
              <a:latin typeface="Arial" panose="020B0604020202020204" pitchFamily="34" charset="0"/>
              <a:cs typeface="Arial" panose="020B0604020202020204" pitchFamily="34" charset="0"/>
            </a:rPr>
            <a:t>, Rodolpho et al. 2015)</a:t>
          </a:r>
        </a:p>
      </dgm:t>
    </dgm:pt>
    <dgm:pt modelId="{09F016B6-EDC6-443F-8D8F-B771A52C7CC1}" type="parTrans" cxnId="{D0054C9C-BBFE-4FCC-9754-EBCF5F2FC467}">
      <dgm:prSet/>
      <dgm:spPr/>
      <dgm:t>
        <a:bodyPr/>
        <a:lstStyle/>
        <a:p>
          <a:endParaRPr lang="en-GB"/>
        </a:p>
      </dgm:t>
    </dgm:pt>
    <dgm:pt modelId="{9C39B393-C3BB-4DE8-909C-082FC698BA4E}" type="sibTrans" cxnId="{D0054C9C-BBFE-4FCC-9754-EBCF5F2FC467}">
      <dgm:prSet/>
      <dgm:spPr/>
      <dgm:t>
        <a:bodyPr/>
        <a:lstStyle/>
        <a:p>
          <a:endParaRPr lang="en-GB"/>
        </a:p>
      </dgm:t>
    </dgm:pt>
    <dgm:pt modelId="{5A685955-8B81-4423-BE0D-D4B2F06597E3}">
      <dgm:prSet phldrT="[Text]"/>
      <dgm:spPr/>
      <dgm:t>
        <a:bodyPr/>
        <a:lstStyle/>
        <a:p>
          <a:r>
            <a:rPr lang="en-GB" b="1" dirty="0">
              <a:latin typeface="Arial" panose="020B0604020202020204" pitchFamily="34" charset="0"/>
              <a:cs typeface="Arial" panose="020B0604020202020204" pitchFamily="34" charset="0"/>
            </a:rPr>
            <a:t>Personal &amp; tailored healthcare according to needs, preferences &amp; expectations </a:t>
          </a:r>
        </a:p>
      </dgm:t>
    </dgm:pt>
    <dgm:pt modelId="{23125693-308C-43E3-9474-E35F28BAEC08}" type="parTrans" cxnId="{9B2FB68D-5785-458B-BAC4-050B4F31052A}">
      <dgm:prSet/>
      <dgm:spPr/>
      <dgm:t>
        <a:bodyPr/>
        <a:lstStyle/>
        <a:p>
          <a:endParaRPr lang="en-GB"/>
        </a:p>
      </dgm:t>
    </dgm:pt>
    <dgm:pt modelId="{6E435636-9269-4AD5-AB11-870EBAA14A7B}" type="sibTrans" cxnId="{9B2FB68D-5785-458B-BAC4-050B4F31052A}">
      <dgm:prSet/>
      <dgm:spPr/>
      <dgm:t>
        <a:bodyPr/>
        <a:lstStyle/>
        <a:p>
          <a:endParaRPr lang="en-GB"/>
        </a:p>
      </dgm:t>
    </dgm:pt>
    <dgm:pt modelId="{EE8E3183-9156-4230-B2D1-610DFC13E27D}">
      <dgm:prSet/>
      <dgm:spPr/>
      <dgm:t>
        <a:bodyPr/>
        <a:lstStyle/>
        <a:p>
          <a:r>
            <a:rPr lang="en-GB" b="1" dirty="0">
              <a:latin typeface="Arial" panose="020B0604020202020204" pitchFamily="34" charset="0"/>
              <a:cs typeface="Arial" panose="020B0604020202020204" pitchFamily="34" charset="0"/>
            </a:rPr>
            <a:t>Characterized by personal challenges, changes in personal roles within the family and society </a:t>
          </a:r>
        </a:p>
      </dgm:t>
    </dgm:pt>
    <dgm:pt modelId="{AC7EA10D-FD73-4066-84DF-57EFDB4C157B}" type="parTrans" cxnId="{DFA36C10-F539-469C-8ACE-FF8371E624EA}">
      <dgm:prSet/>
      <dgm:spPr/>
      <dgm:t>
        <a:bodyPr/>
        <a:lstStyle/>
        <a:p>
          <a:endParaRPr lang="en-GB"/>
        </a:p>
      </dgm:t>
    </dgm:pt>
    <dgm:pt modelId="{0CBA4F1C-9EF7-4684-923E-B8FBDA621BC0}" type="sibTrans" cxnId="{DFA36C10-F539-469C-8ACE-FF8371E624EA}">
      <dgm:prSet/>
      <dgm:spPr/>
      <dgm:t>
        <a:bodyPr/>
        <a:lstStyle/>
        <a:p>
          <a:endParaRPr lang="en-GB"/>
        </a:p>
      </dgm:t>
    </dgm:pt>
    <dgm:pt modelId="{BFCBC91C-22DC-41E7-A1B4-2FD2CB0F450F}">
      <dgm:prSet/>
      <dgm:spPr/>
      <dgm:t>
        <a:bodyPr/>
        <a:lstStyle/>
        <a:p>
          <a:r>
            <a:rPr lang="en-GB" b="1" dirty="0">
              <a:latin typeface="Arial" panose="020B0604020202020204" pitchFamily="34" charset="0"/>
              <a:cs typeface="Arial" panose="020B0604020202020204" pitchFamily="34" charset="0"/>
            </a:rPr>
            <a:t>Women’s approaches influenced by their personal, family and sociocultural background</a:t>
          </a:r>
          <a:endParaRPr lang="en-GB" dirty="0">
            <a:latin typeface="Arial" panose="020B0604020202020204" pitchFamily="34" charset="0"/>
            <a:cs typeface="Arial" panose="020B0604020202020204" pitchFamily="34" charset="0"/>
          </a:endParaRPr>
        </a:p>
      </dgm:t>
    </dgm:pt>
    <dgm:pt modelId="{AB320A75-CD9F-40D0-9399-3EFAFEC28110}" type="parTrans" cxnId="{F1809DDE-7317-4B1F-8914-B02A074C4AE6}">
      <dgm:prSet/>
      <dgm:spPr/>
      <dgm:t>
        <a:bodyPr/>
        <a:lstStyle/>
        <a:p>
          <a:endParaRPr lang="en-GB"/>
        </a:p>
      </dgm:t>
    </dgm:pt>
    <dgm:pt modelId="{C270F6C2-0CB5-4594-B2CE-EC7FFF0608F0}" type="sibTrans" cxnId="{F1809DDE-7317-4B1F-8914-B02A074C4AE6}">
      <dgm:prSet/>
      <dgm:spPr/>
      <dgm:t>
        <a:bodyPr/>
        <a:lstStyle/>
        <a:p>
          <a:endParaRPr lang="en-GB"/>
        </a:p>
      </dgm:t>
    </dgm:pt>
    <dgm:pt modelId="{786C5E7A-5672-4D2F-ABB5-D236F5597425}">
      <dgm:prSet/>
      <dgm:spPr/>
      <dgm:t>
        <a:bodyPr/>
        <a:lstStyle/>
        <a:p>
          <a:r>
            <a:rPr lang="en-GB" b="1" dirty="0">
              <a:latin typeface="Arial" panose="020B0604020202020204" pitchFamily="34" charset="0"/>
              <a:cs typeface="Arial" panose="020B0604020202020204" pitchFamily="34" charset="0"/>
            </a:rPr>
            <a:t>Hot flushes and night sweats strongest symptoms</a:t>
          </a:r>
        </a:p>
      </dgm:t>
    </dgm:pt>
    <dgm:pt modelId="{F16AA6DD-4D4E-4CAE-82A6-053E6FBB2557}" type="parTrans" cxnId="{54376F08-5B0A-4F17-B6F8-DECCF53221AC}">
      <dgm:prSet/>
      <dgm:spPr/>
      <dgm:t>
        <a:bodyPr/>
        <a:lstStyle/>
        <a:p>
          <a:endParaRPr lang="en-GB"/>
        </a:p>
      </dgm:t>
    </dgm:pt>
    <dgm:pt modelId="{80B88865-258D-483A-8A96-7D6AB792C693}" type="sibTrans" cxnId="{54376F08-5B0A-4F17-B6F8-DECCF53221AC}">
      <dgm:prSet/>
      <dgm:spPr/>
      <dgm:t>
        <a:bodyPr/>
        <a:lstStyle/>
        <a:p>
          <a:endParaRPr lang="en-GB"/>
        </a:p>
      </dgm:t>
    </dgm:pt>
    <dgm:pt modelId="{8A8FA133-7070-4E21-8653-CA17927AE081}">
      <dgm:prSet/>
      <dgm:spPr/>
      <dgm:t>
        <a:bodyPr/>
        <a:lstStyle/>
        <a:p>
          <a:r>
            <a:rPr lang="en-GB" b="1" dirty="0">
              <a:latin typeface="Arial" panose="020B0604020202020204" pitchFamily="34" charset="0"/>
              <a:cs typeface="Arial" panose="020B0604020202020204" pitchFamily="34" charset="0"/>
            </a:rPr>
            <a:t>Health care providers pay little attention to women's perceptions regarding menopause</a:t>
          </a:r>
          <a:r>
            <a:rPr lang="en-GB" dirty="0">
              <a:latin typeface="Arial" panose="020B0604020202020204" pitchFamily="34" charset="0"/>
              <a:cs typeface="Arial" panose="020B0604020202020204" pitchFamily="34" charset="0"/>
            </a:rPr>
            <a:t> </a:t>
          </a:r>
        </a:p>
      </dgm:t>
    </dgm:pt>
    <dgm:pt modelId="{02DCC87E-5D78-4945-AB99-23A575944E03}" type="parTrans" cxnId="{0587B9E6-C2D4-404B-828C-7C3DC5EF86F0}">
      <dgm:prSet/>
      <dgm:spPr/>
      <dgm:t>
        <a:bodyPr/>
        <a:lstStyle/>
        <a:p>
          <a:endParaRPr lang="en-GB"/>
        </a:p>
      </dgm:t>
    </dgm:pt>
    <dgm:pt modelId="{DA70C1E0-20C4-495B-A91E-C4BB11976694}" type="sibTrans" cxnId="{0587B9E6-C2D4-404B-828C-7C3DC5EF86F0}">
      <dgm:prSet/>
      <dgm:spPr/>
      <dgm:t>
        <a:bodyPr/>
        <a:lstStyle/>
        <a:p>
          <a:endParaRPr lang="en-GB"/>
        </a:p>
      </dgm:t>
    </dgm:pt>
    <dgm:pt modelId="{2D5943C3-B4AA-4408-AEDC-370C84AD5967}">
      <dgm:prSet/>
      <dgm:spPr/>
      <dgm:t>
        <a:bodyPr/>
        <a:lstStyle/>
        <a:p>
          <a:endParaRPr lang="en-GB" sz="1800" dirty="0"/>
        </a:p>
      </dgm:t>
    </dgm:pt>
    <dgm:pt modelId="{E902A16E-8235-4D72-BDEF-6A8DFDABAC7A}" type="parTrans" cxnId="{AE76435F-89C7-4480-BF7E-994D5A4B1DB2}">
      <dgm:prSet/>
      <dgm:spPr/>
      <dgm:t>
        <a:bodyPr/>
        <a:lstStyle/>
        <a:p>
          <a:endParaRPr lang="en-GB"/>
        </a:p>
      </dgm:t>
    </dgm:pt>
    <dgm:pt modelId="{73A9A278-2B02-47D8-B056-FB297F08CA27}" type="sibTrans" cxnId="{AE76435F-89C7-4480-BF7E-994D5A4B1DB2}">
      <dgm:prSet/>
      <dgm:spPr/>
      <dgm:t>
        <a:bodyPr/>
        <a:lstStyle/>
        <a:p>
          <a:endParaRPr lang="en-GB"/>
        </a:p>
      </dgm:t>
    </dgm:pt>
    <dgm:pt modelId="{0EED41D3-E933-4DD6-9B39-8841A44CEA62}" type="pres">
      <dgm:prSet presAssocID="{01440FA1-BFFA-45F8-B2F7-E50E4AB53F69}" presName="composite" presStyleCnt="0">
        <dgm:presLayoutVars>
          <dgm:chMax val="1"/>
          <dgm:dir/>
          <dgm:resizeHandles val="exact"/>
        </dgm:presLayoutVars>
      </dgm:prSet>
      <dgm:spPr/>
    </dgm:pt>
    <dgm:pt modelId="{8DDD47F4-7643-4C1E-800E-D90F1371B3A9}" type="pres">
      <dgm:prSet presAssocID="{79B7E85C-B457-46C5-B103-73BB676233C3}" presName="roof" presStyleLbl="dkBgShp" presStyleIdx="0" presStyleCnt="2"/>
      <dgm:spPr/>
    </dgm:pt>
    <dgm:pt modelId="{A3A61838-F15C-4900-B3EF-312F39D00C6C}" type="pres">
      <dgm:prSet presAssocID="{79B7E85C-B457-46C5-B103-73BB676233C3}" presName="pillars" presStyleCnt="0"/>
      <dgm:spPr/>
    </dgm:pt>
    <dgm:pt modelId="{3149C713-3184-4A88-ACC6-848E6A112392}" type="pres">
      <dgm:prSet presAssocID="{79B7E85C-B457-46C5-B103-73BB676233C3}" presName="pillar1" presStyleLbl="node1" presStyleIdx="0" presStyleCnt="5">
        <dgm:presLayoutVars>
          <dgm:bulletEnabled val="1"/>
        </dgm:presLayoutVars>
      </dgm:prSet>
      <dgm:spPr/>
    </dgm:pt>
    <dgm:pt modelId="{49586A1A-78DD-4A2E-A249-9F0C6D93ADF3}" type="pres">
      <dgm:prSet presAssocID="{EE8E3183-9156-4230-B2D1-610DFC13E27D}" presName="pillarX" presStyleLbl="node1" presStyleIdx="1" presStyleCnt="5">
        <dgm:presLayoutVars>
          <dgm:bulletEnabled val="1"/>
        </dgm:presLayoutVars>
      </dgm:prSet>
      <dgm:spPr/>
    </dgm:pt>
    <dgm:pt modelId="{8890C1D7-0425-4C6F-952D-1902BC9B6E71}" type="pres">
      <dgm:prSet presAssocID="{BFCBC91C-22DC-41E7-A1B4-2FD2CB0F450F}" presName="pillarX" presStyleLbl="node1" presStyleIdx="2" presStyleCnt="5">
        <dgm:presLayoutVars>
          <dgm:bulletEnabled val="1"/>
        </dgm:presLayoutVars>
      </dgm:prSet>
      <dgm:spPr/>
    </dgm:pt>
    <dgm:pt modelId="{AF10EBAF-0638-4769-952A-5C87642A4E9F}" type="pres">
      <dgm:prSet presAssocID="{5A685955-8B81-4423-BE0D-D4B2F06597E3}" presName="pillarX" presStyleLbl="node1" presStyleIdx="3" presStyleCnt="5">
        <dgm:presLayoutVars>
          <dgm:bulletEnabled val="1"/>
        </dgm:presLayoutVars>
      </dgm:prSet>
      <dgm:spPr/>
    </dgm:pt>
    <dgm:pt modelId="{AFB7F614-1459-418C-A9D6-7ED2FF73417A}" type="pres">
      <dgm:prSet presAssocID="{8A8FA133-7070-4E21-8653-CA17927AE081}" presName="pillarX" presStyleLbl="node1" presStyleIdx="4" presStyleCnt="5">
        <dgm:presLayoutVars>
          <dgm:bulletEnabled val="1"/>
        </dgm:presLayoutVars>
      </dgm:prSet>
      <dgm:spPr/>
    </dgm:pt>
    <dgm:pt modelId="{9855CD46-9BE3-4242-B1FA-5C134B77B5C5}" type="pres">
      <dgm:prSet presAssocID="{79B7E85C-B457-46C5-B103-73BB676233C3}" presName="base" presStyleLbl="dkBgShp" presStyleIdx="1" presStyleCnt="2"/>
      <dgm:spPr/>
    </dgm:pt>
  </dgm:ptLst>
  <dgm:cxnLst>
    <dgm:cxn modelId="{54376F08-5B0A-4F17-B6F8-DECCF53221AC}" srcId="{79B7E85C-B457-46C5-B103-73BB676233C3}" destId="{786C5E7A-5672-4D2F-ABB5-D236F5597425}" srcOrd="0" destOrd="0" parTransId="{F16AA6DD-4D4E-4CAE-82A6-053E6FBB2557}" sibTransId="{80B88865-258D-483A-8A96-7D6AB792C693}"/>
    <dgm:cxn modelId="{127B680D-E36E-4635-89DA-AA36EE0B14B6}" type="presOf" srcId="{01440FA1-BFFA-45F8-B2F7-E50E4AB53F69}" destId="{0EED41D3-E933-4DD6-9B39-8841A44CEA62}" srcOrd="0" destOrd="0" presId="urn:microsoft.com/office/officeart/2005/8/layout/hList3"/>
    <dgm:cxn modelId="{DFA36C10-F539-469C-8ACE-FF8371E624EA}" srcId="{79B7E85C-B457-46C5-B103-73BB676233C3}" destId="{EE8E3183-9156-4230-B2D1-610DFC13E27D}" srcOrd="1" destOrd="0" parTransId="{AC7EA10D-FD73-4066-84DF-57EFDB4C157B}" sibTransId="{0CBA4F1C-9EF7-4684-923E-B8FBDA621BC0}"/>
    <dgm:cxn modelId="{D34F572F-B63E-4CDE-9B39-6AEDF5106A91}" type="presOf" srcId="{5A685955-8B81-4423-BE0D-D4B2F06597E3}" destId="{AF10EBAF-0638-4769-952A-5C87642A4E9F}" srcOrd="0" destOrd="0" presId="urn:microsoft.com/office/officeart/2005/8/layout/hList3"/>
    <dgm:cxn modelId="{1181E13B-62B7-419B-8CE9-D6B29B13BE72}" type="presOf" srcId="{BFCBC91C-22DC-41E7-A1B4-2FD2CB0F450F}" destId="{8890C1D7-0425-4C6F-952D-1902BC9B6E71}" srcOrd="0" destOrd="0" presId="urn:microsoft.com/office/officeart/2005/8/layout/hList3"/>
    <dgm:cxn modelId="{AE76435F-89C7-4480-BF7E-994D5A4B1DB2}" srcId="{01440FA1-BFFA-45F8-B2F7-E50E4AB53F69}" destId="{2D5943C3-B4AA-4408-AEDC-370C84AD5967}" srcOrd="1" destOrd="0" parTransId="{E902A16E-8235-4D72-BDEF-6A8DFDABAC7A}" sibTransId="{73A9A278-2B02-47D8-B056-FB297F08CA27}"/>
    <dgm:cxn modelId="{B22D3348-E410-410D-8533-E9AC90B293E5}" type="presOf" srcId="{79B7E85C-B457-46C5-B103-73BB676233C3}" destId="{8DDD47F4-7643-4C1E-800E-D90F1371B3A9}" srcOrd="0" destOrd="0" presId="urn:microsoft.com/office/officeart/2005/8/layout/hList3"/>
    <dgm:cxn modelId="{93EDD77C-CF89-4DBA-8BEA-1DC7C83B7256}" type="presOf" srcId="{786C5E7A-5672-4D2F-ABB5-D236F5597425}" destId="{3149C713-3184-4A88-ACC6-848E6A112392}" srcOrd="0" destOrd="0" presId="urn:microsoft.com/office/officeart/2005/8/layout/hList3"/>
    <dgm:cxn modelId="{9B2FB68D-5785-458B-BAC4-050B4F31052A}" srcId="{79B7E85C-B457-46C5-B103-73BB676233C3}" destId="{5A685955-8B81-4423-BE0D-D4B2F06597E3}" srcOrd="3" destOrd="0" parTransId="{23125693-308C-43E3-9474-E35F28BAEC08}" sibTransId="{6E435636-9269-4AD5-AB11-870EBAA14A7B}"/>
    <dgm:cxn modelId="{BE9E259C-EDF1-479E-9889-C741CCCC3A4A}" type="presOf" srcId="{EE8E3183-9156-4230-B2D1-610DFC13E27D}" destId="{49586A1A-78DD-4A2E-A249-9F0C6D93ADF3}" srcOrd="0" destOrd="0" presId="urn:microsoft.com/office/officeart/2005/8/layout/hList3"/>
    <dgm:cxn modelId="{D0054C9C-BBFE-4FCC-9754-EBCF5F2FC467}" srcId="{01440FA1-BFFA-45F8-B2F7-E50E4AB53F69}" destId="{79B7E85C-B457-46C5-B103-73BB676233C3}" srcOrd="0" destOrd="0" parTransId="{09F016B6-EDC6-443F-8D8F-B771A52C7CC1}" sibTransId="{9C39B393-C3BB-4DE8-909C-082FC698BA4E}"/>
    <dgm:cxn modelId="{F1809DDE-7317-4B1F-8914-B02A074C4AE6}" srcId="{79B7E85C-B457-46C5-B103-73BB676233C3}" destId="{BFCBC91C-22DC-41E7-A1B4-2FD2CB0F450F}" srcOrd="2" destOrd="0" parTransId="{AB320A75-CD9F-40D0-9399-3EFAFEC28110}" sibTransId="{C270F6C2-0CB5-4594-B2CE-EC7FFF0608F0}"/>
    <dgm:cxn modelId="{9FF42FE6-BC21-4739-9D4E-3D37C6698558}" type="presOf" srcId="{8A8FA133-7070-4E21-8653-CA17927AE081}" destId="{AFB7F614-1459-418C-A9D6-7ED2FF73417A}" srcOrd="0" destOrd="0" presId="urn:microsoft.com/office/officeart/2005/8/layout/hList3"/>
    <dgm:cxn modelId="{0587B9E6-C2D4-404B-828C-7C3DC5EF86F0}" srcId="{79B7E85C-B457-46C5-B103-73BB676233C3}" destId="{8A8FA133-7070-4E21-8653-CA17927AE081}" srcOrd="4" destOrd="0" parTransId="{02DCC87E-5D78-4945-AB99-23A575944E03}" sibTransId="{DA70C1E0-20C4-495B-A91E-C4BB11976694}"/>
    <dgm:cxn modelId="{FEFE0165-B0D8-4075-AD49-C46F5F777DC6}" type="presParOf" srcId="{0EED41D3-E933-4DD6-9B39-8841A44CEA62}" destId="{8DDD47F4-7643-4C1E-800E-D90F1371B3A9}" srcOrd="0" destOrd="0" presId="urn:microsoft.com/office/officeart/2005/8/layout/hList3"/>
    <dgm:cxn modelId="{FAF77965-0EF1-4A5E-8238-257017583DBC}" type="presParOf" srcId="{0EED41D3-E933-4DD6-9B39-8841A44CEA62}" destId="{A3A61838-F15C-4900-B3EF-312F39D00C6C}" srcOrd="1" destOrd="0" presId="urn:microsoft.com/office/officeart/2005/8/layout/hList3"/>
    <dgm:cxn modelId="{F7A461D4-98EB-4A75-99C5-1C0C0D56A017}" type="presParOf" srcId="{A3A61838-F15C-4900-B3EF-312F39D00C6C}" destId="{3149C713-3184-4A88-ACC6-848E6A112392}" srcOrd="0" destOrd="0" presId="urn:microsoft.com/office/officeart/2005/8/layout/hList3"/>
    <dgm:cxn modelId="{454CB629-6F4C-4293-B58C-E86B5713D642}" type="presParOf" srcId="{A3A61838-F15C-4900-B3EF-312F39D00C6C}" destId="{49586A1A-78DD-4A2E-A249-9F0C6D93ADF3}" srcOrd="1" destOrd="0" presId="urn:microsoft.com/office/officeart/2005/8/layout/hList3"/>
    <dgm:cxn modelId="{57A7F6EC-FCE3-4A57-BF1B-30523577E935}" type="presParOf" srcId="{A3A61838-F15C-4900-B3EF-312F39D00C6C}" destId="{8890C1D7-0425-4C6F-952D-1902BC9B6E71}" srcOrd="2" destOrd="0" presId="urn:microsoft.com/office/officeart/2005/8/layout/hList3"/>
    <dgm:cxn modelId="{D8D63D31-B494-48E6-8087-A6C1DAC2E47E}" type="presParOf" srcId="{A3A61838-F15C-4900-B3EF-312F39D00C6C}" destId="{AF10EBAF-0638-4769-952A-5C87642A4E9F}" srcOrd="3" destOrd="0" presId="urn:microsoft.com/office/officeart/2005/8/layout/hList3"/>
    <dgm:cxn modelId="{AA3D35A2-1A22-4B67-A289-AB2257559296}" type="presParOf" srcId="{A3A61838-F15C-4900-B3EF-312F39D00C6C}" destId="{AFB7F614-1459-418C-A9D6-7ED2FF73417A}" srcOrd="4" destOrd="0" presId="urn:microsoft.com/office/officeart/2005/8/layout/hList3"/>
    <dgm:cxn modelId="{A160BD94-BF6D-4476-B4D6-16BEA4B308E8}" type="presParOf" srcId="{0EED41D3-E933-4DD6-9B39-8841A44CEA62}" destId="{9855CD46-9BE3-4242-B1FA-5C134B77B5C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5ED171-FF0D-425B-A899-E620F363E492}" type="doc">
      <dgm:prSet loTypeId="urn:microsoft.com/office/officeart/2005/8/layout/architecture" loCatId="hierarchy" qsTypeId="urn:microsoft.com/office/officeart/2005/8/quickstyle/simple3" qsCatId="simple" csTypeId="urn:microsoft.com/office/officeart/2005/8/colors/accent1_2" csCatId="accent1" phldr="1"/>
      <dgm:spPr/>
      <dgm:t>
        <a:bodyPr/>
        <a:lstStyle/>
        <a:p>
          <a:endParaRPr lang="en-GB"/>
        </a:p>
      </dgm:t>
    </dgm:pt>
    <dgm:pt modelId="{36592060-F59B-4486-8D7A-D081883FB650}">
      <dgm:prSet phldrT="[Text]" custT="1"/>
      <dgm:spPr/>
      <dgm:t>
        <a:bodyPr/>
        <a:lstStyle/>
        <a:p>
          <a:r>
            <a:rPr lang="en-GB" sz="1800" dirty="0">
              <a:latin typeface="Arial" panose="020B0604020202020204" pitchFamily="34" charset="0"/>
              <a:cs typeface="Arial" panose="020B0604020202020204" pitchFamily="34" charset="0"/>
            </a:rPr>
            <a:t>Literature review about women's knowledge &amp; experience of peri/ menopause: (O'Reilly, McDermid et al. 2022)</a:t>
          </a:r>
        </a:p>
      </dgm:t>
    </dgm:pt>
    <dgm:pt modelId="{9395DBEC-D09D-4B6D-B8D4-99FBB460256C}" type="parTrans" cxnId="{F8E4C450-388C-4B59-B85B-373A76B7DCE9}">
      <dgm:prSet/>
      <dgm:spPr/>
      <dgm:t>
        <a:bodyPr/>
        <a:lstStyle/>
        <a:p>
          <a:endParaRPr lang="en-GB"/>
        </a:p>
      </dgm:t>
    </dgm:pt>
    <dgm:pt modelId="{C59E6018-A05B-402D-B0B4-A9033603F482}" type="sibTrans" cxnId="{F8E4C450-388C-4B59-B85B-373A76B7DCE9}">
      <dgm:prSet/>
      <dgm:spPr/>
      <dgm:t>
        <a:bodyPr/>
        <a:lstStyle/>
        <a:p>
          <a:endParaRPr lang="en-GB"/>
        </a:p>
      </dgm:t>
    </dgm:pt>
    <dgm:pt modelId="{D1A43C32-DE1C-46C7-928F-E4630DB123DD}">
      <dgm:prSet phldrT="[Text]" custT="1"/>
      <dgm:spPr/>
      <dgm:t>
        <a:bodyPr/>
        <a:lstStyle/>
        <a:p>
          <a:r>
            <a:rPr lang="en-GB" sz="1800" b="1" dirty="0">
              <a:latin typeface="Arial" panose="020B0604020202020204" pitchFamily="34" charset="0"/>
              <a:cs typeface="Arial" panose="020B0604020202020204" pitchFamily="34" charset="0"/>
            </a:rPr>
            <a:t>Knowledge of peri / menopause varies significantly globally and within countries</a:t>
          </a:r>
        </a:p>
      </dgm:t>
    </dgm:pt>
    <dgm:pt modelId="{1396DEEF-55F0-43C2-98C0-884ED924B355}" type="parTrans" cxnId="{C67EFF37-DD50-4367-B51D-BF81ECC5BC6F}">
      <dgm:prSet/>
      <dgm:spPr/>
      <dgm:t>
        <a:bodyPr/>
        <a:lstStyle/>
        <a:p>
          <a:endParaRPr lang="en-GB"/>
        </a:p>
      </dgm:t>
    </dgm:pt>
    <dgm:pt modelId="{CC147F16-2709-4E7F-9A7C-1E86BF61BBB6}" type="sibTrans" cxnId="{C67EFF37-DD50-4367-B51D-BF81ECC5BC6F}">
      <dgm:prSet/>
      <dgm:spPr/>
      <dgm:t>
        <a:bodyPr/>
        <a:lstStyle/>
        <a:p>
          <a:endParaRPr lang="en-GB"/>
        </a:p>
      </dgm:t>
    </dgm:pt>
    <dgm:pt modelId="{8443C9F9-6F8D-4226-A2BA-69F3A06CD1CD}">
      <dgm:prSet phldrT="[Text]" custT="1"/>
      <dgm:spPr/>
      <dgm:t>
        <a:bodyPr/>
        <a:lstStyle/>
        <a:p>
          <a:r>
            <a:rPr lang="en-GB" sz="1800" b="1" dirty="0">
              <a:latin typeface="Arial" panose="020B0604020202020204" pitchFamily="34" charset="0"/>
              <a:cs typeface="Arial" panose="020B0604020202020204" pitchFamily="34" charset="0"/>
            </a:rPr>
            <a:t>Experience of peri/ menopause is heterogenous and influenced by deeply embedded sociocultural patterns.</a:t>
          </a:r>
        </a:p>
      </dgm:t>
    </dgm:pt>
    <dgm:pt modelId="{06D51719-270D-4BAC-B23A-7E42DAE4C5A6}" type="parTrans" cxnId="{865A0B7E-EB8A-4FA3-A6A4-474E0FFDBA78}">
      <dgm:prSet/>
      <dgm:spPr/>
      <dgm:t>
        <a:bodyPr/>
        <a:lstStyle/>
        <a:p>
          <a:endParaRPr lang="en-GB"/>
        </a:p>
      </dgm:t>
    </dgm:pt>
    <dgm:pt modelId="{B40A94FB-F020-43BB-A570-A31F6552A500}" type="sibTrans" cxnId="{865A0B7E-EB8A-4FA3-A6A4-474E0FFDBA78}">
      <dgm:prSet/>
      <dgm:spPr/>
      <dgm:t>
        <a:bodyPr/>
        <a:lstStyle/>
        <a:p>
          <a:endParaRPr lang="en-GB"/>
        </a:p>
      </dgm:t>
    </dgm:pt>
    <dgm:pt modelId="{D634FE32-F4BD-4E70-9A77-CC821BEEEC76}">
      <dgm:prSet phldrT="[Text]" custT="1"/>
      <dgm:spPr/>
      <dgm:t>
        <a:bodyPr/>
        <a:lstStyle/>
        <a:p>
          <a:r>
            <a:rPr lang="en-GB" sz="1800" b="1" dirty="0">
              <a:latin typeface="Arial" panose="020B0604020202020204" pitchFamily="34" charset="0"/>
              <a:cs typeface="Arial" panose="020B0604020202020204" pitchFamily="34" charset="0"/>
            </a:rPr>
            <a:t>Individualised support during peri/ menopause to meet diverse needs</a:t>
          </a:r>
        </a:p>
      </dgm:t>
    </dgm:pt>
    <dgm:pt modelId="{D67C9691-2514-43D4-9112-783F50AF76B5}" type="parTrans" cxnId="{9246F645-BA5F-4FE4-A131-03541879FDC2}">
      <dgm:prSet/>
      <dgm:spPr/>
      <dgm:t>
        <a:bodyPr/>
        <a:lstStyle/>
        <a:p>
          <a:endParaRPr lang="en-GB"/>
        </a:p>
      </dgm:t>
    </dgm:pt>
    <dgm:pt modelId="{9CD7C814-ECD2-4174-A84F-3176DDF5694B}" type="sibTrans" cxnId="{9246F645-BA5F-4FE4-A131-03541879FDC2}">
      <dgm:prSet/>
      <dgm:spPr/>
      <dgm:t>
        <a:bodyPr/>
        <a:lstStyle/>
        <a:p>
          <a:endParaRPr lang="en-GB"/>
        </a:p>
      </dgm:t>
    </dgm:pt>
    <dgm:pt modelId="{CD134C6A-8FA3-4011-BE48-BAC98F6E60C6}" type="pres">
      <dgm:prSet presAssocID="{D85ED171-FF0D-425B-A899-E620F363E492}" presName="Name0" presStyleCnt="0">
        <dgm:presLayoutVars>
          <dgm:chPref val="1"/>
          <dgm:dir/>
          <dgm:animOne val="branch"/>
          <dgm:animLvl val="lvl"/>
          <dgm:resizeHandles/>
        </dgm:presLayoutVars>
      </dgm:prSet>
      <dgm:spPr/>
    </dgm:pt>
    <dgm:pt modelId="{39206D5C-E277-469C-A191-2A0453439C39}" type="pres">
      <dgm:prSet presAssocID="{36592060-F59B-4486-8D7A-D081883FB650}" presName="vertOne" presStyleCnt="0"/>
      <dgm:spPr/>
    </dgm:pt>
    <dgm:pt modelId="{4CEB30E9-32FD-41E3-8760-F8662EEC7659}" type="pres">
      <dgm:prSet presAssocID="{36592060-F59B-4486-8D7A-D081883FB650}" presName="txOne" presStyleLbl="node0" presStyleIdx="0" presStyleCnt="1" custScaleY="29035">
        <dgm:presLayoutVars>
          <dgm:chPref val="3"/>
        </dgm:presLayoutVars>
      </dgm:prSet>
      <dgm:spPr/>
    </dgm:pt>
    <dgm:pt modelId="{08CA1CD7-A843-4F41-81F9-29B95FEEBF36}" type="pres">
      <dgm:prSet presAssocID="{36592060-F59B-4486-8D7A-D081883FB650}" presName="parTransOne" presStyleCnt="0"/>
      <dgm:spPr/>
    </dgm:pt>
    <dgm:pt modelId="{C49406D3-85B7-4774-AE63-15435086534A}" type="pres">
      <dgm:prSet presAssocID="{36592060-F59B-4486-8D7A-D081883FB650}" presName="horzOne" presStyleCnt="0"/>
      <dgm:spPr/>
    </dgm:pt>
    <dgm:pt modelId="{E5A027A6-CB30-43C4-973D-3B339898D706}" type="pres">
      <dgm:prSet presAssocID="{D1A43C32-DE1C-46C7-928F-E4630DB123DD}" presName="vertTwo" presStyleCnt="0"/>
      <dgm:spPr/>
    </dgm:pt>
    <dgm:pt modelId="{649502E1-178E-4F2B-B434-DDB881644996}" type="pres">
      <dgm:prSet presAssocID="{D1A43C32-DE1C-46C7-928F-E4630DB123DD}" presName="txTwo" presStyleLbl="node2" presStyleIdx="0" presStyleCnt="3">
        <dgm:presLayoutVars>
          <dgm:chPref val="3"/>
        </dgm:presLayoutVars>
      </dgm:prSet>
      <dgm:spPr/>
    </dgm:pt>
    <dgm:pt modelId="{92FF87D6-527A-47BD-9595-0FC77EE33622}" type="pres">
      <dgm:prSet presAssocID="{D1A43C32-DE1C-46C7-928F-E4630DB123DD}" presName="horzTwo" presStyleCnt="0"/>
      <dgm:spPr/>
    </dgm:pt>
    <dgm:pt modelId="{4C077E82-93B1-4F6F-A6E0-8C94BC5E2ACB}" type="pres">
      <dgm:prSet presAssocID="{CC147F16-2709-4E7F-9A7C-1E86BF61BBB6}" presName="sibSpaceTwo" presStyleCnt="0"/>
      <dgm:spPr/>
    </dgm:pt>
    <dgm:pt modelId="{07D69A58-0A71-4FBD-B902-8C464FFEE72A}" type="pres">
      <dgm:prSet presAssocID="{8443C9F9-6F8D-4226-A2BA-69F3A06CD1CD}" presName="vertTwo" presStyleCnt="0"/>
      <dgm:spPr/>
    </dgm:pt>
    <dgm:pt modelId="{8253C0D4-3F7D-44C6-972B-36F34DE4D675}" type="pres">
      <dgm:prSet presAssocID="{8443C9F9-6F8D-4226-A2BA-69F3A06CD1CD}" presName="txTwo" presStyleLbl="node2" presStyleIdx="1" presStyleCnt="3">
        <dgm:presLayoutVars>
          <dgm:chPref val="3"/>
        </dgm:presLayoutVars>
      </dgm:prSet>
      <dgm:spPr/>
    </dgm:pt>
    <dgm:pt modelId="{ACEFD269-63F0-434C-8629-3984344F7F08}" type="pres">
      <dgm:prSet presAssocID="{8443C9F9-6F8D-4226-A2BA-69F3A06CD1CD}" presName="horzTwo" presStyleCnt="0"/>
      <dgm:spPr/>
    </dgm:pt>
    <dgm:pt modelId="{E6B4C350-D432-4479-8754-AAD91D3AF4D0}" type="pres">
      <dgm:prSet presAssocID="{B40A94FB-F020-43BB-A570-A31F6552A500}" presName="sibSpaceTwo" presStyleCnt="0"/>
      <dgm:spPr/>
    </dgm:pt>
    <dgm:pt modelId="{E63F8999-291B-487A-8AFF-5B394F777308}" type="pres">
      <dgm:prSet presAssocID="{D634FE32-F4BD-4E70-9A77-CC821BEEEC76}" presName="vertTwo" presStyleCnt="0"/>
      <dgm:spPr/>
    </dgm:pt>
    <dgm:pt modelId="{090AC763-23D2-423A-88C9-85FAD83D9CA0}" type="pres">
      <dgm:prSet presAssocID="{D634FE32-F4BD-4E70-9A77-CC821BEEEC76}" presName="txTwo" presStyleLbl="node2" presStyleIdx="2" presStyleCnt="3">
        <dgm:presLayoutVars>
          <dgm:chPref val="3"/>
        </dgm:presLayoutVars>
      </dgm:prSet>
      <dgm:spPr/>
    </dgm:pt>
    <dgm:pt modelId="{09820B65-0BCC-4243-A6BF-B24F3343E472}" type="pres">
      <dgm:prSet presAssocID="{D634FE32-F4BD-4E70-9A77-CC821BEEEC76}" presName="horzTwo" presStyleCnt="0"/>
      <dgm:spPr/>
    </dgm:pt>
  </dgm:ptLst>
  <dgm:cxnLst>
    <dgm:cxn modelId="{B2EBD108-EE3D-410D-89A5-B4FD063DFB6D}" type="presOf" srcId="{D85ED171-FF0D-425B-A899-E620F363E492}" destId="{CD134C6A-8FA3-4011-BE48-BAC98F6E60C6}" srcOrd="0" destOrd="0" presId="urn:microsoft.com/office/officeart/2005/8/layout/architecture"/>
    <dgm:cxn modelId="{BE9DF61D-F87B-44B7-8AB6-D1758C6DB15E}" type="presOf" srcId="{D634FE32-F4BD-4E70-9A77-CC821BEEEC76}" destId="{090AC763-23D2-423A-88C9-85FAD83D9CA0}" srcOrd="0" destOrd="0" presId="urn:microsoft.com/office/officeart/2005/8/layout/architecture"/>
    <dgm:cxn modelId="{C67EFF37-DD50-4367-B51D-BF81ECC5BC6F}" srcId="{36592060-F59B-4486-8D7A-D081883FB650}" destId="{D1A43C32-DE1C-46C7-928F-E4630DB123DD}" srcOrd="0" destOrd="0" parTransId="{1396DEEF-55F0-43C2-98C0-884ED924B355}" sibTransId="{CC147F16-2709-4E7F-9A7C-1E86BF61BBB6}"/>
    <dgm:cxn modelId="{F99F303C-E4A7-4E11-97C5-6D1C46C96352}" type="presOf" srcId="{8443C9F9-6F8D-4226-A2BA-69F3A06CD1CD}" destId="{8253C0D4-3F7D-44C6-972B-36F34DE4D675}" srcOrd="0" destOrd="0" presId="urn:microsoft.com/office/officeart/2005/8/layout/architecture"/>
    <dgm:cxn modelId="{9246F645-BA5F-4FE4-A131-03541879FDC2}" srcId="{36592060-F59B-4486-8D7A-D081883FB650}" destId="{D634FE32-F4BD-4E70-9A77-CC821BEEEC76}" srcOrd="2" destOrd="0" parTransId="{D67C9691-2514-43D4-9112-783F50AF76B5}" sibTransId="{9CD7C814-ECD2-4174-A84F-3176DDF5694B}"/>
    <dgm:cxn modelId="{2479306A-BA5B-46D0-9225-F4DA6E92E64D}" type="presOf" srcId="{36592060-F59B-4486-8D7A-D081883FB650}" destId="{4CEB30E9-32FD-41E3-8760-F8662EEC7659}" srcOrd="0" destOrd="0" presId="urn:microsoft.com/office/officeart/2005/8/layout/architecture"/>
    <dgm:cxn modelId="{F8E4C450-388C-4B59-B85B-373A76B7DCE9}" srcId="{D85ED171-FF0D-425B-A899-E620F363E492}" destId="{36592060-F59B-4486-8D7A-D081883FB650}" srcOrd="0" destOrd="0" parTransId="{9395DBEC-D09D-4B6D-B8D4-99FBB460256C}" sibTransId="{C59E6018-A05B-402D-B0B4-A9033603F482}"/>
    <dgm:cxn modelId="{865A0B7E-EB8A-4FA3-A6A4-474E0FFDBA78}" srcId="{36592060-F59B-4486-8D7A-D081883FB650}" destId="{8443C9F9-6F8D-4226-A2BA-69F3A06CD1CD}" srcOrd="1" destOrd="0" parTransId="{06D51719-270D-4BAC-B23A-7E42DAE4C5A6}" sibTransId="{B40A94FB-F020-43BB-A570-A31F6552A500}"/>
    <dgm:cxn modelId="{19434E8A-B238-4D2E-9DD2-5DFEC7F19153}" type="presOf" srcId="{D1A43C32-DE1C-46C7-928F-E4630DB123DD}" destId="{649502E1-178E-4F2B-B434-DDB881644996}" srcOrd="0" destOrd="0" presId="urn:microsoft.com/office/officeart/2005/8/layout/architecture"/>
    <dgm:cxn modelId="{F5E627DA-0EDF-43E5-BF13-F58340EBC37B}" type="presParOf" srcId="{CD134C6A-8FA3-4011-BE48-BAC98F6E60C6}" destId="{39206D5C-E277-469C-A191-2A0453439C39}" srcOrd="0" destOrd="0" presId="urn:microsoft.com/office/officeart/2005/8/layout/architecture"/>
    <dgm:cxn modelId="{FDA6DEBB-98D7-406C-8D85-6623F7BBFC38}" type="presParOf" srcId="{39206D5C-E277-469C-A191-2A0453439C39}" destId="{4CEB30E9-32FD-41E3-8760-F8662EEC7659}" srcOrd="0" destOrd="0" presId="urn:microsoft.com/office/officeart/2005/8/layout/architecture"/>
    <dgm:cxn modelId="{CA24111C-A416-479A-AE81-0989EF2A54D6}" type="presParOf" srcId="{39206D5C-E277-469C-A191-2A0453439C39}" destId="{08CA1CD7-A843-4F41-81F9-29B95FEEBF36}" srcOrd="1" destOrd="0" presId="urn:microsoft.com/office/officeart/2005/8/layout/architecture"/>
    <dgm:cxn modelId="{A6B10182-1A29-47FA-AA42-DFB46D7CB5D2}" type="presParOf" srcId="{39206D5C-E277-469C-A191-2A0453439C39}" destId="{C49406D3-85B7-4774-AE63-15435086534A}" srcOrd="2" destOrd="0" presId="urn:microsoft.com/office/officeart/2005/8/layout/architecture"/>
    <dgm:cxn modelId="{6195504E-FDB9-4FD8-B0B8-ADF6B44B6FED}" type="presParOf" srcId="{C49406D3-85B7-4774-AE63-15435086534A}" destId="{E5A027A6-CB30-43C4-973D-3B339898D706}" srcOrd="0" destOrd="0" presId="urn:microsoft.com/office/officeart/2005/8/layout/architecture"/>
    <dgm:cxn modelId="{EE47ED46-6984-4AD3-950E-272F33F24A6A}" type="presParOf" srcId="{E5A027A6-CB30-43C4-973D-3B339898D706}" destId="{649502E1-178E-4F2B-B434-DDB881644996}" srcOrd="0" destOrd="0" presId="urn:microsoft.com/office/officeart/2005/8/layout/architecture"/>
    <dgm:cxn modelId="{1FD95ADB-872E-4A41-82C1-B2683F973F4D}" type="presParOf" srcId="{E5A027A6-CB30-43C4-973D-3B339898D706}" destId="{92FF87D6-527A-47BD-9595-0FC77EE33622}" srcOrd="1" destOrd="0" presId="urn:microsoft.com/office/officeart/2005/8/layout/architecture"/>
    <dgm:cxn modelId="{CDC5C1CC-BB9C-4459-9644-F0893FD80144}" type="presParOf" srcId="{C49406D3-85B7-4774-AE63-15435086534A}" destId="{4C077E82-93B1-4F6F-A6E0-8C94BC5E2ACB}" srcOrd="1" destOrd="0" presId="urn:microsoft.com/office/officeart/2005/8/layout/architecture"/>
    <dgm:cxn modelId="{FAF299AA-4442-415B-A06C-6DD2BF78AB97}" type="presParOf" srcId="{C49406D3-85B7-4774-AE63-15435086534A}" destId="{07D69A58-0A71-4FBD-B902-8C464FFEE72A}" srcOrd="2" destOrd="0" presId="urn:microsoft.com/office/officeart/2005/8/layout/architecture"/>
    <dgm:cxn modelId="{A2EE9313-66C5-4E1F-B9D3-5D28465BCABB}" type="presParOf" srcId="{07D69A58-0A71-4FBD-B902-8C464FFEE72A}" destId="{8253C0D4-3F7D-44C6-972B-36F34DE4D675}" srcOrd="0" destOrd="0" presId="urn:microsoft.com/office/officeart/2005/8/layout/architecture"/>
    <dgm:cxn modelId="{68964A25-0FFC-4F08-9F50-00AEAF5432CC}" type="presParOf" srcId="{07D69A58-0A71-4FBD-B902-8C464FFEE72A}" destId="{ACEFD269-63F0-434C-8629-3984344F7F08}" srcOrd="1" destOrd="0" presId="urn:microsoft.com/office/officeart/2005/8/layout/architecture"/>
    <dgm:cxn modelId="{7612DFC7-A014-45F2-92C6-7D53EEACDA24}" type="presParOf" srcId="{C49406D3-85B7-4774-AE63-15435086534A}" destId="{E6B4C350-D432-4479-8754-AAD91D3AF4D0}" srcOrd="3" destOrd="0" presId="urn:microsoft.com/office/officeart/2005/8/layout/architecture"/>
    <dgm:cxn modelId="{A463CC2C-168B-4727-BBCE-88005E84423F}" type="presParOf" srcId="{C49406D3-85B7-4774-AE63-15435086534A}" destId="{E63F8999-291B-487A-8AFF-5B394F777308}" srcOrd="4" destOrd="0" presId="urn:microsoft.com/office/officeart/2005/8/layout/architecture"/>
    <dgm:cxn modelId="{997A465D-D0F9-4F8D-A7EC-C919E88093B4}" type="presParOf" srcId="{E63F8999-291B-487A-8AFF-5B394F777308}" destId="{090AC763-23D2-423A-88C9-85FAD83D9CA0}" srcOrd="0" destOrd="0" presId="urn:microsoft.com/office/officeart/2005/8/layout/architecture"/>
    <dgm:cxn modelId="{124318B9-6956-4DE6-828E-B1976C6119C3}" type="presParOf" srcId="{E63F8999-291B-487A-8AFF-5B394F777308}" destId="{09820B65-0BCC-4243-A6BF-B24F3343E472}" srcOrd="1" destOrd="0" presId="urn:microsoft.com/office/officeart/2005/8/layout/architecture"/>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D47F4-7643-4C1E-800E-D90F1371B3A9}">
      <dsp:nvSpPr>
        <dsp:cNvPr id="0" name=""/>
        <dsp:cNvSpPr/>
      </dsp:nvSpPr>
      <dsp:spPr>
        <a:xfrm>
          <a:off x="0" y="0"/>
          <a:ext cx="11439728" cy="769787"/>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Menopause is a stage of life experienced in different ways</a:t>
          </a:r>
        </a:p>
        <a:p>
          <a:pPr marL="0" lvl="0" indent="0" algn="ctr" defTabSz="80010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a:t>
          </a:r>
          <a:r>
            <a:rPr lang="en-GB" sz="1400" b="1" kern="1200" dirty="0" err="1">
              <a:latin typeface="Arial" panose="020B0604020202020204" pitchFamily="34" charset="0"/>
              <a:cs typeface="Arial" panose="020B0604020202020204" pitchFamily="34" charset="0"/>
            </a:rPr>
            <a:t>Hoga</a:t>
          </a:r>
          <a:r>
            <a:rPr lang="en-GB" sz="1400" b="1" kern="1200" dirty="0">
              <a:latin typeface="Arial" panose="020B0604020202020204" pitchFamily="34" charset="0"/>
              <a:cs typeface="Arial" panose="020B0604020202020204" pitchFamily="34" charset="0"/>
            </a:rPr>
            <a:t>, Rodolpho et al. 2015)</a:t>
          </a:r>
        </a:p>
      </dsp:txBody>
      <dsp:txXfrm>
        <a:off x="0" y="0"/>
        <a:ext cx="11439728" cy="769787"/>
      </dsp:txXfrm>
    </dsp:sp>
    <dsp:sp modelId="{3149C713-3184-4A88-ACC6-848E6A112392}">
      <dsp:nvSpPr>
        <dsp:cNvPr id="0" name=""/>
        <dsp:cNvSpPr/>
      </dsp:nvSpPr>
      <dsp:spPr>
        <a:xfrm>
          <a:off x="1396" y="769787"/>
          <a:ext cx="2287387" cy="16165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Arial" panose="020B0604020202020204" pitchFamily="34" charset="0"/>
              <a:cs typeface="Arial" panose="020B0604020202020204" pitchFamily="34" charset="0"/>
            </a:rPr>
            <a:t>Hot flushes and night sweats strongest symptoms</a:t>
          </a:r>
        </a:p>
      </dsp:txBody>
      <dsp:txXfrm>
        <a:off x="1396" y="769787"/>
        <a:ext cx="2287387" cy="1616553"/>
      </dsp:txXfrm>
    </dsp:sp>
    <dsp:sp modelId="{49586A1A-78DD-4A2E-A249-9F0C6D93ADF3}">
      <dsp:nvSpPr>
        <dsp:cNvPr id="0" name=""/>
        <dsp:cNvSpPr/>
      </dsp:nvSpPr>
      <dsp:spPr>
        <a:xfrm>
          <a:off x="2288783" y="769787"/>
          <a:ext cx="2287387" cy="16165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Arial" panose="020B0604020202020204" pitchFamily="34" charset="0"/>
              <a:cs typeface="Arial" panose="020B0604020202020204" pitchFamily="34" charset="0"/>
            </a:rPr>
            <a:t>Characterized by personal challenges, changes in personal roles within the family and society </a:t>
          </a:r>
        </a:p>
      </dsp:txBody>
      <dsp:txXfrm>
        <a:off x="2288783" y="769787"/>
        <a:ext cx="2287387" cy="1616553"/>
      </dsp:txXfrm>
    </dsp:sp>
    <dsp:sp modelId="{8890C1D7-0425-4C6F-952D-1902BC9B6E71}">
      <dsp:nvSpPr>
        <dsp:cNvPr id="0" name=""/>
        <dsp:cNvSpPr/>
      </dsp:nvSpPr>
      <dsp:spPr>
        <a:xfrm>
          <a:off x="4576170" y="769787"/>
          <a:ext cx="2287387" cy="16165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Arial" panose="020B0604020202020204" pitchFamily="34" charset="0"/>
              <a:cs typeface="Arial" panose="020B0604020202020204" pitchFamily="34" charset="0"/>
            </a:rPr>
            <a:t>Women’s approaches influenced by their personal, family and sociocultural background</a:t>
          </a:r>
          <a:endParaRPr lang="en-GB" sz="1700" kern="1200" dirty="0">
            <a:latin typeface="Arial" panose="020B0604020202020204" pitchFamily="34" charset="0"/>
            <a:cs typeface="Arial" panose="020B0604020202020204" pitchFamily="34" charset="0"/>
          </a:endParaRPr>
        </a:p>
      </dsp:txBody>
      <dsp:txXfrm>
        <a:off x="4576170" y="769787"/>
        <a:ext cx="2287387" cy="1616553"/>
      </dsp:txXfrm>
    </dsp:sp>
    <dsp:sp modelId="{AF10EBAF-0638-4769-952A-5C87642A4E9F}">
      <dsp:nvSpPr>
        <dsp:cNvPr id="0" name=""/>
        <dsp:cNvSpPr/>
      </dsp:nvSpPr>
      <dsp:spPr>
        <a:xfrm>
          <a:off x="6863557" y="769787"/>
          <a:ext cx="2287387" cy="16165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Arial" panose="020B0604020202020204" pitchFamily="34" charset="0"/>
              <a:cs typeface="Arial" panose="020B0604020202020204" pitchFamily="34" charset="0"/>
            </a:rPr>
            <a:t>Personal &amp; tailored healthcare according to needs, preferences &amp; expectations </a:t>
          </a:r>
        </a:p>
      </dsp:txBody>
      <dsp:txXfrm>
        <a:off x="6863557" y="769787"/>
        <a:ext cx="2287387" cy="1616553"/>
      </dsp:txXfrm>
    </dsp:sp>
    <dsp:sp modelId="{AFB7F614-1459-418C-A9D6-7ED2FF73417A}">
      <dsp:nvSpPr>
        <dsp:cNvPr id="0" name=""/>
        <dsp:cNvSpPr/>
      </dsp:nvSpPr>
      <dsp:spPr>
        <a:xfrm>
          <a:off x="9150944" y="769787"/>
          <a:ext cx="2287387" cy="16165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Arial" panose="020B0604020202020204" pitchFamily="34" charset="0"/>
              <a:cs typeface="Arial" panose="020B0604020202020204" pitchFamily="34" charset="0"/>
            </a:rPr>
            <a:t>Health care providers pay little attention to women's perceptions regarding menopause</a:t>
          </a:r>
          <a:r>
            <a:rPr lang="en-GB" sz="1700" kern="1200" dirty="0">
              <a:latin typeface="Arial" panose="020B0604020202020204" pitchFamily="34" charset="0"/>
              <a:cs typeface="Arial" panose="020B0604020202020204" pitchFamily="34" charset="0"/>
            </a:rPr>
            <a:t> </a:t>
          </a:r>
        </a:p>
      </dsp:txBody>
      <dsp:txXfrm>
        <a:off x="9150944" y="769787"/>
        <a:ext cx="2287387" cy="1616553"/>
      </dsp:txXfrm>
    </dsp:sp>
    <dsp:sp modelId="{9855CD46-9BE3-4242-B1FA-5C134B77B5C5}">
      <dsp:nvSpPr>
        <dsp:cNvPr id="0" name=""/>
        <dsp:cNvSpPr/>
      </dsp:nvSpPr>
      <dsp:spPr>
        <a:xfrm>
          <a:off x="0" y="2386340"/>
          <a:ext cx="11439728" cy="179617"/>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30E9-32FD-41E3-8760-F8662EEC7659}">
      <dsp:nvSpPr>
        <dsp:cNvPr id="0" name=""/>
        <dsp:cNvSpPr/>
      </dsp:nvSpPr>
      <dsp:spPr>
        <a:xfrm>
          <a:off x="3803" y="1811404"/>
          <a:ext cx="10574669" cy="41507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Literature review about women's knowledge &amp; experience of peri/ menopause: (O'Reilly, McDermid et al. 2022)</a:t>
          </a:r>
        </a:p>
      </dsp:txBody>
      <dsp:txXfrm>
        <a:off x="15960" y="1823561"/>
        <a:ext cx="10550355" cy="390757"/>
      </dsp:txXfrm>
    </dsp:sp>
    <dsp:sp modelId="{649502E1-178E-4F2B-B434-DDB881644996}">
      <dsp:nvSpPr>
        <dsp:cNvPr id="0" name=""/>
        <dsp:cNvSpPr/>
      </dsp:nvSpPr>
      <dsp:spPr>
        <a:xfrm>
          <a:off x="3803" y="1630"/>
          <a:ext cx="3337964" cy="142955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Knowledge of peri / menopause varies significantly globally and within countries</a:t>
          </a:r>
        </a:p>
      </dsp:txBody>
      <dsp:txXfrm>
        <a:off x="45673" y="43500"/>
        <a:ext cx="3254224" cy="1345816"/>
      </dsp:txXfrm>
    </dsp:sp>
    <dsp:sp modelId="{8253C0D4-3F7D-44C6-972B-36F34DE4D675}">
      <dsp:nvSpPr>
        <dsp:cNvPr id="0" name=""/>
        <dsp:cNvSpPr/>
      </dsp:nvSpPr>
      <dsp:spPr>
        <a:xfrm>
          <a:off x="3622155" y="1630"/>
          <a:ext cx="3337964" cy="142955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Experience of peri/ menopause is heterogenous and influenced by deeply embedded sociocultural patterns.</a:t>
          </a:r>
        </a:p>
      </dsp:txBody>
      <dsp:txXfrm>
        <a:off x="3664025" y="43500"/>
        <a:ext cx="3254224" cy="1345816"/>
      </dsp:txXfrm>
    </dsp:sp>
    <dsp:sp modelId="{090AC763-23D2-423A-88C9-85FAD83D9CA0}">
      <dsp:nvSpPr>
        <dsp:cNvPr id="0" name=""/>
        <dsp:cNvSpPr/>
      </dsp:nvSpPr>
      <dsp:spPr>
        <a:xfrm>
          <a:off x="7240508" y="1630"/>
          <a:ext cx="3337964" cy="142955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Individualised support during peri/ menopause to meet diverse needs</a:t>
          </a:r>
        </a:p>
      </dsp:txBody>
      <dsp:txXfrm>
        <a:off x="7282378" y="43500"/>
        <a:ext cx="3254224" cy="134581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17/04/2024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17/04/2024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266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For many women menopausal symptoms are mild and can be managed without specific treatment </a:t>
            </a:r>
          </a:p>
          <a:p>
            <a:pPr marL="171450" indent="-171450">
              <a:buFont typeface="Arial" panose="020B0604020202020204" pitchFamily="34" charset="0"/>
              <a:buChar char="•"/>
            </a:pPr>
            <a:r>
              <a:rPr lang="en-GB" dirty="0"/>
              <a:t>For others they can have a major impact on their lives and affect their relationships and work </a:t>
            </a:r>
          </a:p>
          <a:p>
            <a:pPr marL="171450" indent="-171450">
              <a:buFont typeface="Arial" panose="020B0604020202020204" pitchFamily="34" charset="0"/>
              <a:buChar char="•"/>
            </a:pPr>
            <a:r>
              <a:rPr lang="en-GB" dirty="0"/>
              <a:t>Symptoms may continue long after women reach the menopause </a:t>
            </a:r>
          </a:p>
        </p:txBody>
      </p:sp>
    </p:spTree>
    <p:extLst>
      <p:ext uri="{BB962C8B-B14F-4D97-AF65-F5344CB8AC3E}">
        <p14:creationId xmlns:p14="http://schemas.microsoft.com/office/powerpoint/2010/main" val="352842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16343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EC788D0-4277-4D69-8B2B-E3B28C9FD975}" type="slidenum">
              <a:rPr lang="en-US" smtClean="0"/>
              <a:pPr>
                <a:defRPr/>
              </a:pPr>
              <a:t>14</a:t>
            </a:fld>
            <a:endParaRPr lang="en-US"/>
          </a:p>
        </p:txBody>
      </p:sp>
    </p:spTree>
    <p:extLst>
      <p:ext uri="{BB962C8B-B14F-4D97-AF65-F5344CB8AC3E}">
        <p14:creationId xmlns:p14="http://schemas.microsoft.com/office/powerpoint/2010/main" val="2409149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FBB3E63-EBC5-4CCD-A07D-5148CC0DEBAC}" type="slidenum">
              <a:rPr lang="en-GB" smtClean="0"/>
              <a:t>15</a:t>
            </a:fld>
            <a:endParaRPr lang="en-GB"/>
          </a:p>
        </p:txBody>
      </p:sp>
    </p:spTree>
    <p:extLst>
      <p:ext uri="{BB962C8B-B14F-4D97-AF65-F5344CB8AC3E}">
        <p14:creationId xmlns:p14="http://schemas.microsoft.com/office/powerpoint/2010/main" val="333363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383527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C676B2-F24C-455B-A0FE-DDE7C0C01D95}" type="slidenum">
              <a:rPr lang="en-GB" smtClean="0"/>
              <a:t>17</a:t>
            </a:fld>
            <a:endParaRPr lang="en-GB"/>
          </a:p>
        </p:txBody>
      </p:sp>
    </p:spTree>
    <p:extLst>
      <p:ext uri="{BB962C8B-B14F-4D97-AF65-F5344CB8AC3E}">
        <p14:creationId xmlns:p14="http://schemas.microsoft.com/office/powerpoint/2010/main" val="284803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2496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For 94% women the menopause occurs between the age of 45 and 55 with the average age being 51 </a:t>
            </a:r>
          </a:p>
          <a:p>
            <a:pPr marL="171450" indent="-171450">
              <a:buFont typeface="Arial" panose="020B0604020202020204" pitchFamily="34" charset="0"/>
              <a:buChar char="•"/>
            </a:pPr>
            <a:r>
              <a:rPr lang="en-GB" dirty="0"/>
              <a:t>5% occurs between 40 and 45 and known as early menopause </a:t>
            </a:r>
          </a:p>
          <a:p>
            <a:pPr marL="171450" indent="-171450">
              <a:buFont typeface="Arial" panose="020B0604020202020204" pitchFamily="34" charset="0"/>
              <a:buChar char="•"/>
            </a:pPr>
            <a:r>
              <a:rPr lang="en-GB" dirty="0"/>
              <a:t>1% before 40 and known as premature menopause </a:t>
            </a:r>
          </a:p>
          <a:p>
            <a:pPr marL="171450" indent="-171450">
              <a:buFont typeface="Arial" panose="020B0604020202020204" pitchFamily="34" charset="0"/>
              <a:buChar char="•"/>
            </a:pPr>
            <a:r>
              <a:rPr lang="en-GB" dirty="0"/>
              <a:t>Surgical menopause can be brought on at any stage </a:t>
            </a:r>
          </a:p>
          <a:p>
            <a:pPr marL="171450" indent="-1714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84428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clarify this we have included a graphic of a typical menopause timeline. Again the start of the clarification that it applies to somebody having regular periods. You see we have three eras - regular periods, perimenopause and </a:t>
            </a:r>
            <a:r>
              <a:rPr lang="en-GB" dirty="0" err="1"/>
              <a:t>postmenopause</a:t>
            </a:r>
            <a:r>
              <a:rPr lang="en-GB" dirty="0"/>
              <a:t>. </a:t>
            </a:r>
          </a:p>
          <a:p>
            <a:endParaRPr lang="en-GB" dirty="0"/>
          </a:p>
          <a:p>
            <a:r>
              <a:rPr lang="en-GB" dirty="0"/>
              <a:t>The last Period is marked in the perimenopause section but it is a further 12 months before we know it was the last period. So, although technically, menopause is The point at which periods stop, we can't make that diagnosis and 12 months later. These 12 months are still within the perimenopause. </a:t>
            </a:r>
          </a:p>
          <a:p>
            <a:r>
              <a:rPr lang="en-GB" dirty="0"/>
              <a:t>Thereafter it's the post menopause symptoms can still continue for many years.</a:t>
            </a:r>
          </a:p>
        </p:txBody>
      </p:sp>
      <p:sp>
        <p:nvSpPr>
          <p:cNvPr id="4" name="Slide Number Placeholder 3"/>
          <p:cNvSpPr>
            <a:spLocks noGrp="1"/>
          </p:cNvSpPr>
          <p:nvPr>
            <p:ph type="sldNum" sz="quarter" idx="10"/>
          </p:nvPr>
        </p:nvSpPr>
        <p:spPr/>
        <p:txBody>
          <a:bodyPr/>
          <a:lstStyle/>
          <a:p>
            <a:fld id="{1FBB3E63-EBC5-4CCD-A07D-5148CC0DEBAC}" type="slidenum">
              <a:rPr lang="en-GB" smtClean="0"/>
              <a:t>4</a:t>
            </a:fld>
            <a:endParaRPr lang="en-GB"/>
          </a:p>
        </p:txBody>
      </p:sp>
    </p:spTree>
    <p:extLst>
      <p:ext uri="{BB962C8B-B14F-4D97-AF65-F5344CB8AC3E}">
        <p14:creationId xmlns:p14="http://schemas.microsoft.com/office/powerpoint/2010/main" val="385733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039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2917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22013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58% of Dentists are female </a:t>
            </a:r>
          </a:p>
          <a:p>
            <a:pPr marL="171450" indent="-171450">
              <a:buFont typeface="Arial" panose="020B0604020202020204" pitchFamily="34" charset="0"/>
              <a:buChar char="•"/>
            </a:pPr>
            <a:r>
              <a:rPr lang="en-GB" dirty="0"/>
              <a:t>97% of Dental nurses are female</a:t>
            </a:r>
          </a:p>
          <a:p>
            <a:pPr marL="171450" indent="-171450">
              <a:buFont typeface="Arial" panose="020B0604020202020204" pitchFamily="34" charset="0"/>
              <a:buChar char="•"/>
            </a:pPr>
            <a:r>
              <a:rPr lang="en-GB" dirty="0"/>
              <a:t>21% of clinical dental technicians are female </a:t>
            </a:r>
          </a:p>
        </p:txBody>
      </p:sp>
    </p:spTree>
    <p:extLst>
      <p:ext uri="{BB962C8B-B14F-4D97-AF65-F5344CB8AC3E}">
        <p14:creationId xmlns:p14="http://schemas.microsoft.com/office/powerpoint/2010/main" val="2280811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763387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53092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12.jpeg"/><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9.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90000" y="303440"/>
            <a:ext cx="953272" cy="720000"/>
          </a:xfrm>
          <a:prstGeom prst="rect">
            <a:avLst/>
          </a:prstGeom>
          <a:noFill/>
          <a:ln>
            <a:noFill/>
          </a:ln>
        </p:spPr>
      </p:pic>
    </p:spTree>
    <p:extLst>
      <p:ext uri="{BB962C8B-B14F-4D97-AF65-F5344CB8AC3E}">
        <p14:creationId xmlns:p14="http://schemas.microsoft.com/office/powerpoint/2010/main" val="350672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1"/>
            </p:custData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itle 9"/>
          <p:cNvSpPr>
            <a:spLocks noGrp="1"/>
          </p:cNvSpPr>
          <p:nvPr>
            <p:ph type="title"/>
          </p:nvPr>
        </p:nvSpPr>
        <p:spPr>
          <a:xfrm>
            <a:off x="768357" y="1739902"/>
            <a:ext cx="10847915" cy="2160734"/>
          </a:xfrm>
        </p:spPr>
        <p:txBody>
          <a:bodyPr/>
          <a:lstStyle>
            <a:lvl1pPr>
              <a:defRPr sz="2077"/>
            </a:lvl1pPr>
          </a:lstStyle>
          <a:p>
            <a:r>
              <a:rPr lang="en-US"/>
              <a:t>Click to edit Master title style</a:t>
            </a:r>
            <a:endParaRPr lang="en-GB" dirty="0"/>
          </a:p>
        </p:txBody>
      </p:sp>
      <p:sp>
        <p:nvSpPr>
          <p:cNvPr id="26" name="Text Placeholder 11"/>
          <p:cNvSpPr>
            <a:spLocks noGrp="1"/>
          </p:cNvSpPr>
          <p:nvPr>
            <p:ph type="body" sz="quarter" idx="10"/>
          </p:nvPr>
        </p:nvSpPr>
        <p:spPr>
          <a:xfrm>
            <a:off x="768357" y="4209058"/>
            <a:ext cx="10847915" cy="991523"/>
          </a:xfrm>
        </p:spPr>
        <p:txBody>
          <a:bodyPr/>
          <a:lstStyle>
            <a:lvl1pPr>
              <a:defRPr sz="1939" b="0">
                <a:solidFill>
                  <a:schemeClr val="accent5"/>
                </a:solidFill>
              </a:defRPr>
            </a:lvl1pPr>
          </a:lstStyle>
          <a:p>
            <a:pPr lvl="0"/>
            <a:r>
              <a:rPr lang="en-US"/>
              <a:t>Click to edit Master text styles</a:t>
            </a:r>
          </a:p>
        </p:txBody>
      </p:sp>
      <p:sp>
        <p:nvSpPr>
          <p:cNvPr id="27" name="Text Placeholder 14"/>
          <p:cNvSpPr>
            <a:spLocks noGrp="1"/>
          </p:cNvSpPr>
          <p:nvPr>
            <p:ph type="body" sz="quarter" idx="11" hasCustomPrompt="1"/>
          </p:nvPr>
        </p:nvSpPr>
        <p:spPr>
          <a:xfrm>
            <a:off x="768357" y="5244719"/>
            <a:ext cx="10847915" cy="361030"/>
          </a:xfrm>
        </p:spPr>
        <p:txBody>
          <a:bodyPr/>
          <a:lstStyle>
            <a:lvl1pPr>
              <a:defRPr b="0">
                <a:solidFill>
                  <a:schemeClr val="accent5"/>
                </a:solidFill>
              </a:defRPr>
            </a:lvl1pPr>
          </a:lstStyle>
          <a:p>
            <a:pPr lvl="0"/>
            <a:r>
              <a:rPr lang="en-US" dirty="0"/>
              <a:t>Date</a:t>
            </a:r>
            <a:endParaRPr lang="en-GB" dirty="0"/>
          </a:p>
        </p:txBody>
      </p:sp>
      <p:pic>
        <p:nvPicPr>
          <p:cNvPr id="7" name="Picture 6" descr="A picture containing clipart&#10;&#10;Description generated with very high confidence">
            <a:extLst>
              <a:ext uri="{FF2B5EF4-FFF2-40B4-BE49-F238E27FC236}">
                <a16:creationId xmlns:a16="http://schemas.microsoft.com/office/drawing/2014/main" id="{5972B1B1-8EF5-42FA-81D9-8F653D352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848" y="360000"/>
            <a:ext cx="1330037" cy="436418"/>
          </a:xfrm>
          <a:prstGeom prst="rect">
            <a:avLst/>
          </a:prstGeom>
        </p:spPr>
      </p:pic>
      <p:pic>
        <p:nvPicPr>
          <p:cNvPr id="8" name="Content Placeholder 16">
            <a:extLst>
              <a:ext uri="{FF2B5EF4-FFF2-40B4-BE49-F238E27FC236}">
                <a16:creationId xmlns:a16="http://schemas.microsoft.com/office/drawing/2014/main" id="{9073182B-086C-475A-8135-D0A5032A0E42}"/>
              </a:ext>
            </a:extLst>
          </p:cNvPr>
          <p:cNvPicPr>
            <a:picLocks noChangeAspect="1"/>
          </p:cNvPicPr>
          <p:nvPr/>
        </p:nvPicPr>
        <p:blipFill>
          <a:blip r:embed="rId5"/>
          <a:stretch>
            <a:fillRect/>
          </a:stretch>
        </p:blipFill>
        <p:spPr>
          <a:xfrm>
            <a:off x="0" y="6400106"/>
            <a:ext cx="12192000" cy="309465"/>
          </a:xfrm>
          <a:prstGeom prst="rect">
            <a:avLst/>
          </a:prstGeom>
        </p:spPr>
      </p:pic>
      <p:sp>
        <p:nvSpPr>
          <p:cNvPr id="10" name="Text Box 4">
            <a:extLst>
              <a:ext uri="{FF2B5EF4-FFF2-40B4-BE49-F238E27FC236}">
                <a16:creationId xmlns:a16="http://schemas.microsoft.com/office/drawing/2014/main" id="{C77F347C-1EA3-4527-B778-B6DE2914AEC8}"/>
              </a:ext>
            </a:extLst>
          </p:cNvPr>
          <p:cNvSpPr txBox="1"/>
          <p:nvPr/>
        </p:nvSpPr>
        <p:spPr>
          <a:xfrm>
            <a:off x="3434080" y="5875238"/>
            <a:ext cx="5323840" cy="406400"/>
          </a:xfrm>
          <a:prstGeom prst="rect">
            <a:avLst/>
          </a:prstGeom>
          <a:solidFill>
            <a:schemeClr val="lt1"/>
          </a:solidFill>
          <a:ln w="6350">
            <a:noFill/>
          </a:ln>
        </p:spPr>
        <p:txBody>
          <a:bodyPr rot="0" spcFirstLastPara="0" vert="horz" wrap="square" lIns="63305" tIns="31652" rIns="63305" bIns="31652" numCol="1" spcCol="0" rtlCol="0" fromWordArt="0" anchor="t" anchorCtr="0" forceAA="0" compatLnSpc="1">
            <a:prstTxWarp prst="textNoShape">
              <a:avLst/>
            </a:prstTxWarp>
            <a:noAutofit/>
          </a:bodyPr>
          <a:lstStyle/>
          <a:p>
            <a:pPr>
              <a:spcAft>
                <a:spcPts val="0"/>
              </a:spcAft>
            </a:pPr>
            <a:r>
              <a:rPr lang="en-GB" sz="1247"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83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42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70" y="163513"/>
            <a:ext cx="9969231"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B2E8AA88-A5AE-4EDE-8C00-34102C80C5E9}"/>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8" name="Picture 7" descr="A picture containing clipart&#10;&#10;Description generated with very high confidence">
            <a:extLst>
              <a:ext uri="{FF2B5EF4-FFF2-40B4-BE49-F238E27FC236}">
                <a16:creationId xmlns:a16="http://schemas.microsoft.com/office/drawing/2014/main" id="{4E9A5ED9-0096-426F-A928-66F5196683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35749" y="365910"/>
            <a:ext cx="1308943" cy="528611"/>
          </a:xfrm>
          <a:prstGeom prst="rect">
            <a:avLst/>
          </a:prstGeom>
        </p:spPr>
      </p:pic>
    </p:spTree>
    <p:extLst>
      <p:ext uri="{BB962C8B-B14F-4D97-AF65-F5344CB8AC3E}">
        <p14:creationId xmlns:p14="http://schemas.microsoft.com/office/powerpoint/2010/main" val="2535688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slide with takeaw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9" y="163513"/>
            <a:ext cx="9969231"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6"/>
          <p:cNvSpPr>
            <a:spLocks noGrp="1"/>
          </p:cNvSpPr>
          <p:nvPr>
            <p:ph type="body" sz="quarter" idx="4294967295" hasCustomPrompt="1"/>
          </p:nvPr>
        </p:nvSpPr>
        <p:spPr>
          <a:xfrm>
            <a:off x="2634684" y="5609887"/>
            <a:ext cx="6922632" cy="669027"/>
          </a:xfrm>
          <a:prstGeom prst="rect">
            <a:avLst/>
          </a:prstGeom>
          <a:solidFill>
            <a:schemeClr val="accent4"/>
          </a:solidFill>
          <a:ln w="9525" cap="flat" cmpd="sng" algn="ctr">
            <a:noFill/>
            <a:prstDash val="solid"/>
            <a:round/>
            <a:headEnd type="none" w="med" len="med"/>
            <a:tailEnd type="none" w="med" len="med"/>
          </a:ln>
          <a:effectLst/>
        </p:spPr>
        <p:txBody>
          <a:bodyPr vert="horz" wrap="square" lIns="108000" tIns="91440" rIns="108000" bIns="91440" numCol="1" rtlCol="0" anchor="ctr" anchorCtr="0" compatLnSpc="1">
            <a:prstTxWarp prst="textNoShape">
              <a:avLst/>
            </a:prstTxWarp>
            <a:noAutofit/>
          </a:bodyPr>
          <a:lstStyle>
            <a:lvl1pPr algn="ctr">
              <a:defRPr kumimoji="0" lang="en-US" i="0" u="none" strike="noStrike" kern="1200" cap="none" normalizeH="0" baseline="0" smtClean="0">
                <a:solidFill>
                  <a:schemeClr val="bg1"/>
                </a:solidFill>
                <a:effectLst/>
              </a:defRPr>
            </a:lvl1pPr>
            <a:lvl2pPr>
              <a:defRPr lang="en-US" sz="969" kern="1200" smtClean="0">
                <a:ea typeface="+mn-ea"/>
              </a:defRPr>
            </a:lvl2pPr>
            <a:lvl3pPr>
              <a:defRPr lang="en-US" sz="969" kern="1200" smtClean="0">
                <a:ea typeface="+mn-ea"/>
              </a:defRPr>
            </a:lvl3pPr>
            <a:lvl4pPr>
              <a:defRPr lang="en-US" sz="969" kern="1200" smtClean="0">
                <a:ea typeface="+mn-ea"/>
              </a:defRPr>
            </a:lvl4pPr>
            <a:lvl5pPr>
              <a:defRPr lang="en-GB" sz="969" kern="1200">
                <a:ea typeface="+mn-ea"/>
              </a:defRPr>
            </a:lvl5pPr>
          </a:lstStyle>
          <a:p>
            <a:pPr marL="0" marR="0" lvl="0" indent="0" algn="ctr" latinLnBrk="0"/>
            <a:r>
              <a:rPr lang="en-US" dirty="0"/>
              <a:t>Click to edit text. Use this ‘takeaway box’ to </a:t>
            </a:r>
            <a:r>
              <a:rPr lang="en-US" dirty="0" err="1"/>
              <a:t>summarise</a:t>
            </a:r>
            <a:r>
              <a:rPr lang="en-US" dirty="0"/>
              <a:t> the key message of the slide</a:t>
            </a:r>
            <a:endParaRPr lang="en-GB" dirty="0"/>
          </a:p>
        </p:txBody>
      </p:sp>
      <p:sp>
        <p:nvSpPr>
          <p:cNvPr id="4" name="Text Placeholder 3"/>
          <p:cNvSpPr>
            <a:spLocks noGrp="1"/>
          </p:cNvSpPr>
          <p:nvPr>
            <p:ph type="body" sz="quarter" idx="12" hasCustomPrompt="1"/>
          </p:nvPr>
        </p:nvSpPr>
        <p:spPr>
          <a:xfrm>
            <a:off x="580295" y="995363"/>
            <a:ext cx="9969231"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108" b="0" kern="0" dirty="0" smtClean="0">
                <a:solidFill>
                  <a:schemeClr val="tx2"/>
                </a:solidFill>
                <a:latin typeface="+mj-lt"/>
                <a:ea typeface="+mj-ea"/>
                <a:cs typeface="+mj-cs"/>
              </a:defRPr>
            </a:lvl1pPr>
            <a:lvl2pPr>
              <a:defRPr lang="en-US" sz="1108" b="0" kern="1200" dirty="0" smtClean="0">
                <a:solidFill>
                  <a:schemeClr val="tx2"/>
                </a:solidFill>
                <a:latin typeface="Trebuchet MS" pitchFamily="34" charset="0"/>
                <a:ea typeface="+mn-ea"/>
                <a:cs typeface="Arial" charset="0"/>
              </a:defRPr>
            </a:lvl2pPr>
            <a:lvl3pPr>
              <a:defRPr lang="en-US" sz="1108" b="0" kern="1200" dirty="0" smtClean="0">
                <a:solidFill>
                  <a:schemeClr val="tx2"/>
                </a:solidFill>
                <a:latin typeface="Trebuchet MS" pitchFamily="34" charset="0"/>
                <a:ea typeface="+mn-ea"/>
                <a:cs typeface="Arial" charset="0"/>
              </a:defRPr>
            </a:lvl3pPr>
            <a:lvl4pPr>
              <a:defRPr lang="en-US" sz="1108" b="0" kern="1200" dirty="0" smtClean="0">
                <a:solidFill>
                  <a:schemeClr val="tx2"/>
                </a:solidFill>
                <a:latin typeface="Trebuchet MS" pitchFamily="34" charset="0"/>
                <a:ea typeface="+mn-ea"/>
                <a:cs typeface="Arial" charset="0"/>
              </a:defRPr>
            </a:lvl4pPr>
            <a:lvl5pPr>
              <a:defRPr lang="en-GB" sz="1108" b="0" kern="1200" dirty="0">
                <a:solidFill>
                  <a:schemeClr val="tx2"/>
                </a:solidFill>
                <a:latin typeface="Trebuchet MS" pitchFamily="34" charset="0"/>
                <a:ea typeface="+mn-ea"/>
                <a:cs typeface="Arial" charset="0"/>
              </a:defRPr>
            </a:lvl5pPr>
          </a:lstStyle>
          <a:p>
            <a:pPr lvl="0">
              <a:spcBef>
                <a:spcPct val="0"/>
              </a:spcBef>
            </a:pPr>
            <a:r>
              <a:rPr lang="en-US" dirty="0"/>
              <a:t>Subtitle</a:t>
            </a:r>
            <a:endParaRPr lang="en-GB" dirty="0"/>
          </a:p>
        </p:txBody>
      </p:sp>
    </p:spTree>
    <p:extLst>
      <p:ext uri="{BB962C8B-B14F-4D97-AF65-F5344CB8AC3E}">
        <p14:creationId xmlns:p14="http://schemas.microsoft.com/office/powerpoint/2010/main" val="2275429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alue ch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9"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15" name="Text Placeholder 2"/>
          <p:cNvSpPr>
            <a:spLocks noGrp="1"/>
          </p:cNvSpPr>
          <p:nvPr>
            <p:ph type="body" idx="1"/>
          </p:nvPr>
        </p:nvSpPr>
        <p:spPr>
          <a:xfrm>
            <a:off x="579970" y="1568495"/>
            <a:ext cx="3756193" cy="529246"/>
          </a:xfrm>
          <a:prstGeom prst="homePlate">
            <a:avLst>
              <a:gd name="adj" fmla="val 37104"/>
            </a:avLst>
          </a:prstGeom>
          <a:solidFill>
            <a:schemeClr val="accent4"/>
          </a:solidFill>
          <a:ln>
            <a:noFill/>
          </a:ln>
        </p:spPr>
        <p:txBody>
          <a:bodyPr lIns="72000" rIns="72000" anchor="ctr"/>
          <a:lstStyle>
            <a:lvl1pPr marL="0" indent="0" algn="ctr">
              <a:spcBef>
                <a:spcPts val="0"/>
              </a:spcBef>
              <a:buNone/>
              <a:defRPr sz="1108" b="1" u="none">
                <a:solidFill>
                  <a:schemeClr val="bg1"/>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en-US"/>
              <a:t>Click to edit Master text styles</a:t>
            </a:r>
          </a:p>
        </p:txBody>
      </p:sp>
      <p:sp>
        <p:nvSpPr>
          <p:cNvPr id="12" name="Text Placeholder 20"/>
          <p:cNvSpPr>
            <a:spLocks noGrp="1"/>
          </p:cNvSpPr>
          <p:nvPr>
            <p:ph type="body" sz="quarter" idx="14" hasCustomPrompt="1"/>
          </p:nvPr>
        </p:nvSpPr>
        <p:spPr>
          <a:xfrm>
            <a:off x="579968" y="2193263"/>
            <a:ext cx="3458288" cy="3562081"/>
          </a:xfrm>
          <a:prstGeom prst="rect">
            <a:avLst/>
          </a:prstGeom>
        </p:spPr>
        <p:txBody>
          <a:bodyPr/>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0" name="Text Placeholder 2"/>
          <p:cNvSpPr>
            <a:spLocks noGrp="1"/>
          </p:cNvSpPr>
          <p:nvPr>
            <p:ph type="body" idx="20"/>
          </p:nvPr>
        </p:nvSpPr>
        <p:spPr>
          <a:xfrm>
            <a:off x="4166686" y="1568495"/>
            <a:ext cx="3756193"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108" b="1" u="none">
                <a:solidFill>
                  <a:schemeClr val="bg1"/>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21"/>
          </p:nvPr>
        </p:nvSpPr>
        <p:spPr>
          <a:xfrm>
            <a:off x="7758085" y="1568495"/>
            <a:ext cx="3756193"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108" b="1" u="none">
                <a:solidFill>
                  <a:schemeClr val="bg1"/>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en-US"/>
              <a:t>Click to edit Master text styles</a:t>
            </a:r>
          </a:p>
        </p:txBody>
      </p:sp>
      <p:sp>
        <p:nvSpPr>
          <p:cNvPr id="16" name="Text Placeholder 20"/>
          <p:cNvSpPr>
            <a:spLocks noGrp="1"/>
          </p:cNvSpPr>
          <p:nvPr>
            <p:ph type="body" sz="quarter" idx="22" hasCustomPrompt="1"/>
          </p:nvPr>
        </p:nvSpPr>
        <p:spPr>
          <a:xfrm>
            <a:off x="4199783" y="2193263"/>
            <a:ext cx="3458288" cy="3562081"/>
          </a:xfrm>
          <a:prstGeom prst="rect">
            <a:avLst/>
          </a:prstGeom>
        </p:spPr>
        <p:txBody>
          <a:bodyPr/>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7" name="Text Placeholder 20"/>
          <p:cNvSpPr>
            <a:spLocks noGrp="1"/>
          </p:cNvSpPr>
          <p:nvPr>
            <p:ph type="body" sz="quarter" idx="23" hasCustomPrompt="1"/>
          </p:nvPr>
        </p:nvSpPr>
        <p:spPr>
          <a:xfrm>
            <a:off x="7803048" y="2193263"/>
            <a:ext cx="3458288" cy="3562081"/>
          </a:xfrm>
          <a:prstGeom prst="rect">
            <a:avLst/>
          </a:prstGeom>
        </p:spPr>
        <p:txBody>
          <a:bodyPr/>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Tree>
    <p:extLst>
      <p:ext uri="{BB962C8B-B14F-4D97-AF65-F5344CB8AC3E}">
        <p14:creationId xmlns:p14="http://schemas.microsoft.com/office/powerpoint/2010/main" val="359105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9"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21" name="Text Placeholder 20"/>
          <p:cNvSpPr>
            <a:spLocks noGrp="1"/>
          </p:cNvSpPr>
          <p:nvPr>
            <p:ph type="body" sz="quarter" idx="10" hasCustomPrompt="1"/>
          </p:nvPr>
        </p:nvSpPr>
        <p:spPr>
          <a:xfrm>
            <a:off x="6603540" y="2286006"/>
            <a:ext cx="4766464" cy="3998683"/>
          </a:xfrm>
          <a:prstGeom prst="rect">
            <a:avLst/>
          </a:prstGeom>
        </p:spPr>
        <p:txBody>
          <a:bodyPr lIns="72000"/>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5" name="Text Placeholder 2"/>
          <p:cNvSpPr>
            <a:spLocks noGrp="1"/>
          </p:cNvSpPr>
          <p:nvPr>
            <p:ph type="body" idx="1" hasCustomPrompt="1"/>
          </p:nvPr>
        </p:nvSpPr>
        <p:spPr>
          <a:xfrm>
            <a:off x="579965" y="1568498"/>
            <a:ext cx="4873848"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tIns="91440" bIns="91440" rtlCol="0" anchor="b" anchorCtr="0">
            <a:noAutofit/>
          </a:bodyPr>
          <a:lstStyle>
            <a:lvl1pPr algn="ctr">
              <a:defRPr lang="en-US" kern="1200" dirty="0" smtClean="0">
                <a:solidFill>
                  <a:srgbClr val="000000"/>
                </a:solidFill>
              </a:defRPr>
            </a:lvl1pPr>
          </a:lstStyle>
          <a:p>
            <a:pPr lvl="0" algn="ctr"/>
            <a:r>
              <a:rPr lang="en-US" dirty="0"/>
              <a:t>Click to edit Box 1</a:t>
            </a:r>
          </a:p>
        </p:txBody>
      </p:sp>
      <p:sp>
        <p:nvSpPr>
          <p:cNvPr id="12" name="Text Placeholder 20"/>
          <p:cNvSpPr>
            <a:spLocks noGrp="1"/>
          </p:cNvSpPr>
          <p:nvPr>
            <p:ph type="body" sz="quarter" idx="14" hasCustomPrompt="1"/>
          </p:nvPr>
        </p:nvSpPr>
        <p:spPr>
          <a:xfrm>
            <a:off x="579971" y="2286006"/>
            <a:ext cx="4873847" cy="3998683"/>
          </a:xfrm>
          <a:prstGeom prst="rect">
            <a:avLst/>
          </a:prstGeom>
        </p:spPr>
        <p:txBody>
          <a:bodyPr lIns="72000"/>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8" name="Text Placeholder 2"/>
          <p:cNvSpPr>
            <a:spLocks noGrp="1"/>
          </p:cNvSpPr>
          <p:nvPr>
            <p:ph type="body" idx="15" hasCustomPrompt="1"/>
          </p:nvPr>
        </p:nvSpPr>
        <p:spPr>
          <a:xfrm>
            <a:off x="6603540" y="1568498"/>
            <a:ext cx="4766464"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vert="horz" wrap="square" lIns="0" tIns="91440" rIns="0" bIns="91440" numCol="1" rtlCol="0" anchor="b" anchorCtr="0" compatLnSpc="1">
            <a:prstTxWarp prst="textNoShape">
              <a:avLst/>
            </a:prstTxWarp>
            <a:noAutofit/>
          </a:bodyPr>
          <a:lstStyle>
            <a:lvl1pPr algn="ctr">
              <a:defRPr lang="en-US" kern="1200" dirty="0" smtClean="0">
                <a:solidFill>
                  <a:srgbClr val="000000"/>
                </a:solidFill>
              </a:defRPr>
            </a:lvl1pPr>
          </a:lstStyle>
          <a:p>
            <a:pPr lvl="0" algn="ctr"/>
            <a:r>
              <a:rPr lang="en-US" dirty="0"/>
              <a:t>Click to edit Box 2</a:t>
            </a:r>
          </a:p>
        </p:txBody>
      </p:sp>
    </p:spTree>
    <p:extLst>
      <p:ext uri="{BB962C8B-B14F-4D97-AF65-F5344CB8AC3E}">
        <p14:creationId xmlns:p14="http://schemas.microsoft.com/office/powerpoint/2010/main" val="1222671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Text Placeholder 10"/>
          <p:cNvSpPr>
            <a:spLocks noGrp="1"/>
          </p:cNvSpPr>
          <p:nvPr>
            <p:ph type="body" idx="1"/>
          </p:nvPr>
        </p:nvSpPr>
        <p:spPr>
          <a:xfrm>
            <a:off x="579967" y="1568495"/>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57" name="Text Placeholder 12"/>
          <p:cNvSpPr>
            <a:spLocks noGrp="1"/>
          </p:cNvSpPr>
          <p:nvPr>
            <p:ph type="body" sz="quarter" idx="14"/>
          </p:nvPr>
        </p:nvSpPr>
        <p:spPr>
          <a:xfrm>
            <a:off x="579967" y="2097741"/>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
        <p:nvSpPr>
          <p:cNvPr id="58" name="Title 1"/>
          <p:cNvSpPr>
            <a:spLocks noGrp="1"/>
          </p:cNvSpPr>
          <p:nvPr>
            <p:ph type="title" hasCustomPrompt="1"/>
          </p:nvPr>
        </p:nvSpPr>
        <p:spPr>
          <a:xfrm>
            <a:off x="579969"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61" name="Text Placeholder 10"/>
          <p:cNvSpPr>
            <a:spLocks noGrp="1"/>
          </p:cNvSpPr>
          <p:nvPr>
            <p:ph type="body" idx="15"/>
          </p:nvPr>
        </p:nvSpPr>
        <p:spPr>
          <a:xfrm>
            <a:off x="6389095" y="1568495"/>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62" name="Text Placeholder 12"/>
          <p:cNvSpPr>
            <a:spLocks noGrp="1"/>
          </p:cNvSpPr>
          <p:nvPr>
            <p:ph type="body" sz="quarter" idx="16"/>
          </p:nvPr>
        </p:nvSpPr>
        <p:spPr>
          <a:xfrm>
            <a:off x="6389095" y="2097741"/>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
        <p:nvSpPr>
          <p:cNvPr id="63" name="Text Placeholder 10"/>
          <p:cNvSpPr>
            <a:spLocks noGrp="1"/>
          </p:cNvSpPr>
          <p:nvPr>
            <p:ph type="body" idx="17"/>
          </p:nvPr>
        </p:nvSpPr>
        <p:spPr>
          <a:xfrm>
            <a:off x="579967" y="3962071"/>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64" name="Text Placeholder 12"/>
          <p:cNvSpPr>
            <a:spLocks noGrp="1"/>
          </p:cNvSpPr>
          <p:nvPr>
            <p:ph type="body" sz="quarter" idx="18"/>
          </p:nvPr>
        </p:nvSpPr>
        <p:spPr>
          <a:xfrm>
            <a:off x="579967" y="4491317"/>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
        <p:nvSpPr>
          <p:cNvPr id="65" name="Text Placeholder 10"/>
          <p:cNvSpPr>
            <a:spLocks noGrp="1"/>
          </p:cNvSpPr>
          <p:nvPr>
            <p:ph type="body" idx="19"/>
          </p:nvPr>
        </p:nvSpPr>
        <p:spPr>
          <a:xfrm>
            <a:off x="6389095" y="3962071"/>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66" name="Text Placeholder 12"/>
          <p:cNvSpPr>
            <a:spLocks noGrp="1"/>
          </p:cNvSpPr>
          <p:nvPr>
            <p:ph type="body" sz="quarter" idx="20"/>
          </p:nvPr>
        </p:nvSpPr>
        <p:spPr>
          <a:xfrm>
            <a:off x="6389095" y="4491317"/>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Tree>
    <p:extLst>
      <p:ext uri="{BB962C8B-B14F-4D97-AF65-F5344CB8AC3E}">
        <p14:creationId xmlns:p14="http://schemas.microsoft.com/office/powerpoint/2010/main" val="1071290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580296" y="2437801"/>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2</a:t>
            </a:r>
            <a:endParaRPr lang="en-GB" dirty="0"/>
          </a:p>
        </p:txBody>
      </p:sp>
      <p:sp>
        <p:nvSpPr>
          <p:cNvPr id="13" name="Text Placeholder 4"/>
          <p:cNvSpPr>
            <a:spLocks noGrp="1"/>
          </p:cNvSpPr>
          <p:nvPr>
            <p:ph type="body" sz="quarter" idx="11" hasCustomPrompt="1"/>
          </p:nvPr>
        </p:nvSpPr>
        <p:spPr>
          <a:xfrm>
            <a:off x="580296" y="3166604"/>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3</a:t>
            </a:r>
            <a:endParaRPr lang="en-GB" dirty="0"/>
          </a:p>
        </p:txBody>
      </p:sp>
      <p:sp>
        <p:nvSpPr>
          <p:cNvPr id="14" name="Text Placeholder 4"/>
          <p:cNvSpPr>
            <a:spLocks noGrp="1"/>
          </p:cNvSpPr>
          <p:nvPr>
            <p:ph type="body" sz="quarter" idx="12" hasCustomPrompt="1"/>
          </p:nvPr>
        </p:nvSpPr>
        <p:spPr>
          <a:xfrm>
            <a:off x="580296" y="3895406"/>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tx2"/>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This section</a:t>
            </a:r>
            <a:endParaRPr lang="en-GB" dirty="0"/>
          </a:p>
        </p:txBody>
      </p:sp>
      <p:sp>
        <p:nvSpPr>
          <p:cNvPr id="15" name="Text Placeholder 4"/>
          <p:cNvSpPr>
            <a:spLocks noGrp="1"/>
          </p:cNvSpPr>
          <p:nvPr>
            <p:ph type="body" sz="quarter" idx="13" hasCustomPrompt="1"/>
          </p:nvPr>
        </p:nvSpPr>
        <p:spPr>
          <a:xfrm>
            <a:off x="580296" y="4624208"/>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5</a:t>
            </a:r>
            <a:endParaRPr lang="en-GB" dirty="0"/>
          </a:p>
        </p:txBody>
      </p:sp>
      <p:sp>
        <p:nvSpPr>
          <p:cNvPr id="16" name="Text Placeholder 4"/>
          <p:cNvSpPr>
            <a:spLocks noGrp="1"/>
          </p:cNvSpPr>
          <p:nvPr>
            <p:ph type="body" sz="quarter" idx="14" hasCustomPrompt="1"/>
          </p:nvPr>
        </p:nvSpPr>
        <p:spPr>
          <a:xfrm>
            <a:off x="580296" y="1708995"/>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baseline="0"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1</a:t>
            </a:r>
            <a:endParaRPr lang="en-GB" dirty="0"/>
          </a:p>
        </p:txBody>
      </p:sp>
    </p:spTree>
    <p:extLst>
      <p:ext uri="{BB962C8B-B14F-4D97-AF65-F5344CB8AC3E}">
        <p14:creationId xmlns:p14="http://schemas.microsoft.com/office/powerpoint/2010/main" val="4181130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9" y="163513"/>
            <a:ext cx="9969231" cy="831850"/>
          </a:xfrm>
        </p:spPr>
        <p:txBody>
          <a:bodyPr anchor="t"/>
          <a:lstStyle>
            <a:lvl1pPr>
              <a:defRPr/>
            </a:lvl1pPr>
          </a:lstStyle>
          <a:p>
            <a:r>
              <a:rPr lang="en-US" dirty="0"/>
              <a:t>Slide title</a:t>
            </a:r>
            <a:endParaRPr lang="en-GB" dirty="0"/>
          </a:p>
        </p:txBody>
      </p:sp>
    </p:spTree>
    <p:extLst>
      <p:ext uri="{BB962C8B-B14F-4D97-AF65-F5344CB8AC3E}">
        <p14:creationId xmlns:p14="http://schemas.microsoft.com/office/powerpoint/2010/main" val="2294380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60251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2700" baseline="0">
                <a:solidFill>
                  <a:srgbClr val="005EB8"/>
                </a:solidFill>
                <a:latin typeface="Arial" panose="020B0604020202020204" pitchFamily="34" charset="0"/>
                <a:cs typeface="Arial" panose="020B0604020202020204" pitchFamily="34" charset="0"/>
              </a:defRPr>
            </a:lvl1pPr>
          </a:lstStyle>
          <a:p>
            <a:r>
              <a:rPr lang="en-US" dirty="0"/>
              <a:t>Presentation title</a:t>
            </a:r>
          </a:p>
        </p:txBody>
      </p:sp>
      <p:sp>
        <p:nvSpPr>
          <p:cNvPr id="11" name="Subtitle 2"/>
          <p:cNvSpPr>
            <a:spLocks noGrp="1"/>
          </p:cNvSpPr>
          <p:nvPr>
            <p:ph type="subTitle" idx="1" hasCustomPrompt="1"/>
          </p:nvPr>
        </p:nvSpPr>
        <p:spPr>
          <a:xfrm>
            <a:off x="599385" y="4364955"/>
            <a:ext cx="9144000" cy="473244"/>
          </a:xfrm>
          <a:prstGeom prst="rect">
            <a:avLst/>
          </a:prstGeom>
        </p:spPr>
        <p:txBody>
          <a:bodyPr/>
          <a:lstStyle>
            <a:lvl1pPr marL="0" indent="0" algn="l">
              <a:buNone/>
              <a:defRPr sz="1350" b="0" i="0" baseline="0">
                <a:solidFill>
                  <a:srgbClr val="005EB8"/>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Date</a:t>
            </a:r>
          </a:p>
        </p:txBody>
      </p:sp>
      <p:pic>
        <p:nvPicPr>
          <p:cNvPr id="5" name="Content Placeholder 16">
            <a:extLst>
              <a:ext uri="{FF2B5EF4-FFF2-40B4-BE49-F238E27FC236}">
                <a16:creationId xmlns:a16="http://schemas.microsoft.com/office/drawing/2014/main" id="{5FDDE1C8-218E-4901-92BB-E0ADB27DCE4B}"/>
              </a:ext>
            </a:extLst>
          </p:cNvPr>
          <p:cNvPicPr>
            <a:picLocks noChangeAspect="1"/>
          </p:cNvPicPr>
          <p:nvPr/>
        </p:nvPicPr>
        <p:blipFill>
          <a:blip r:embed="rId2"/>
          <a:stretch>
            <a:fillRect/>
          </a:stretch>
        </p:blipFill>
        <p:spPr>
          <a:xfrm>
            <a:off x="0" y="6345241"/>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p:nvSpPr>
        <p:spPr>
          <a:xfrm>
            <a:off x="3434080" y="5792942"/>
            <a:ext cx="5323840" cy="406400"/>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spcAft>
                <a:spcPts val="0"/>
              </a:spcAft>
            </a:pPr>
            <a:r>
              <a:rPr lang="en-GB" sz="135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464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701314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95701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182728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2092397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837607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8875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114620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1"/>
            </p:custData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itle 9"/>
          <p:cNvSpPr>
            <a:spLocks noGrp="1"/>
          </p:cNvSpPr>
          <p:nvPr>
            <p:ph type="title"/>
          </p:nvPr>
        </p:nvSpPr>
        <p:spPr>
          <a:xfrm>
            <a:off x="768357" y="1739902"/>
            <a:ext cx="10847915" cy="2160734"/>
          </a:xfrm>
        </p:spPr>
        <p:txBody>
          <a:bodyPr/>
          <a:lstStyle>
            <a:lvl1pPr>
              <a:defRPr sz="2077"/>
            </a:lvl1pPr>
          </a:lstStyle>
          <a:p>
            <a:r>
              <a:rPr lang="en-US"/>
              <a:t>Click to edit Master title style</a:t>
            </a:r>
            <a:endParaRPr lang="en-GB" dirty="0"/>
          </a:p>
        </p:txBody>
      </p:sp>
      <p:sp>
        <p:nvSpPr>
          <p:cNvPr id="26" name="Text Placeholder 11"/>
          <p:cNvSpPr>
            <a:spLocks noGrp="1"/>
          </p:cNvSpPr>
          <p:nvPr>
            <p:ph type="body" sz="quarter" idx="10"/>
          </p:nvPr>
        </p:nvSpPr>
        <p:spPr>
          <a:xfrm>
            <a:off x="768357" y="4209058"/>
            <a:ext cx="10847915" cy="991523"/>
          </a:xfrm>
        </p:spPr>
        <p:txBody>
          <a:bodyPr/>
          <a:lstStyle>
            <a:lvl1pPr>
              <a:defRPr sz="1939" b="0">
                <a:solidFill>
                  <a:schemeClr val="accent5"/>
                </a:solidFill>
              </a:defRPr>
            </a:lvl1pPr>
          </a:lstStyle>
          <a:p>
            <a:pPr lvl="0"/>
            <a:r>
              <a:rPr lang="en-US"/>
              <a:t>Click to edit Master text styles</a:t>
            </a:r>
          </a:p>
        </p:txBody>
      </p:sp>
      <p:sp>
        <p:nvSpPr>
          <p:cNvPr id="27" name="Text Placeholder 14"/>
          <p:cNvSpPr>
            <a:spLocks noGrp="1"/>
          </p:cNvSpPr>
          <p:nvPr>
            <p:ph type="body" sz="quarter" idx="11" hasCustomPrompt="1"/>
          </p:nvPr>
        </p:nvSpPr>
        <p:spPr>
          <a:xfrm>
            <a:off x="768357" y="5244719"/>
            <a:ext cx="10847915" cy="361030"/>
          </a:xfrm>
        </p:spPr>
        <p:txBody>
          <a:bodyPr/>
          <a:lstStyle>
            <a:lvl1pPr>
              <a:defRPr b="0">
                <a:solidFill>
                  <a:schemeClr val="accent5"/>
                </a:solidFill>
              </a:defRPr>
            </a:lvl1pPr>
          </a:lstStyle>
          <a:p>
            <a:pPr lvl="0"/>
            <a:r>
              <a:rPr lang="en-US" dirty="0"/>
              <a:t>Date</a:t>
            </a:r>
            <a:endParaRPr lang="en-GB" dirty="0"/>
          </a:p>
        </p:txBody>
      </p:sp>
      <p:pic>
        <p:nvPicPr>
          <p:cNvPr id="7" name="Picture 6" descr="A picture containing clipart&#10;&#10;Description generated with very high confidence">
            <a:extLst>
              <a:ext uri="{FF2B5EF4-FFF2-40B4-BE49-F238E27FC236}">
                <a16:creationId xmlns:a16="http://schemas.microsoft.com/office/drawing/2014/main" id="{5972B1B1-8EF5-42FA-81D9-8F653D352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848" y="360000"/>
            <a:ext cx="1330037" cy="436418"/>
          </a:xfrm>
          <a:prstGeom prst="rect">
            <a:avLst/>
          </a:prstGeom>
        </p:spPr>
      </p:pic>
      <p:pic>
        <p:nvPicPr>
          <p:cNvPr id="8" name="Content Placeholder 16">
            <a:extLst>
              <a:ext uri="{FF2B5EF4-FFF2-40B4-BE49-F238E27FC236}">
                <a16:creationId xmlns:a16="http://schemas.microsoft.com/office/drawing/2014/main" id="{9073182B-086C-475A-8135-D0A5032A0E42}"/>
              </a:ext>
            </a:extLst>
          </p:cNvPr>
          <p:cNvPicPr>
            <a:picLocks noChangeAspect="1"/>
          </p:cNvPicPr>
          <p:nvPr/>
        </p:nvPicPr>
        <p:blipFill>
          <a:blip r:embed="rId5"/>
          <a:stretch>
            <a:fillRect/>
          </a:stretch>
        </p:blipFill>
        <p:spPr>
          <a:xfrm>
            <a:off x="0" y="6400106"/>
            <a:ext cx="12192000" cy="309465"/>
          </a:xfrm>
          <a:prstGeom prst="rect">
            <a:avLst/>
          </a:prstGeom>
        </p:spPr>
      </p:pic>
      <p:sp>
        <p:nvSpPr>
          <p:cNvPr id="10" name="Text Box 4">
            <a:extLst>
              <a:ext uri="{FF2B5EF4-FFF2-40B4-BE49-F238E27FC236}">
                <a16:creationId xmlns:a16="http://schemas.microsoft.com/office/drawing/2014/main" id="{C77F347C-1EA3-4527-B778-B6DE2914AEC8}"/>
              </a:ext>
            </a:extLst>
          </p:cNvPr>
          <p:cNvSpPr txBox="1"/>
          <p:nvPr/>
        </p:nvSpPr>
        <p:spPr>
          <a:xfrm>
            <a:off x="3434080" y="5875238"/>
            <a:ext cx="5323840" cy="406400"/>
          </a:xfrm>
          <a:prstGeom prst="rect">
            <a:avLst/>
          </a:prstGeom>
          <a:solidFill>
            <a:schemeClr val="lt1"/>
          </a:solidFill>
          <a:ln w="6350">
            <a:noFill/>
          </a:ln>
        </p:spPr>
        <p:txBody>
          <a:bodyPr rot="0" spcFirstLastPara="0" vert="horz" wrap="square" lIns="63305" tIns="31652" rIns="63305" bIns="31652" numCol="1" spcCol="0" rtlCol="0" fromWordArt="0" anchor="t" anchorCtr="0" forceAA="0" compatLnSpc="1">
            <a:prstTxWarp prst="textNoShape">
              <a:avLst/>
            </a:prstTxWarp>
            <a:noAutofit/>
          </a:bodyPr>
          <a:lstStyle/>
          <a:p>
            <a:pPr>
              <a:spcAft>
                <a:spcPts val="0"/>
              </a:spcAft>
            </a:pPr>
            <a:r>
              <a:rPr lang="en-GB" sz="1247"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83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7685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70" y="163513"/>
            <a:ext cx="9969231"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61919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slide with takeaw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9" y="163513"/>
            <a:ext cx="9969231"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579987" y="1509714"/>
            <a:ext cx="11032068"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6"/>
          <p:cNvSpPr>
            <a:spLocks noGrp="1"/>
          </p:cNvSpPr>
          <p:nvPr>
            <p:ph type="body" sz="quarter" idx="4294967295" hasCustomPrompt="1"/>
          </p:nvPr>
        </p:nvSpPr>
        <p:spPr>
          <a:xfrm>
            <a:off x="2634684" y="5609887"/>
            <a:ext cx="6922632" cy="669027"/>
          </a:xfrm>
          <a:prstGeom prst="rect">
            <a:avLst/>
          </a:prstGeom>
          <a:solidFill>
            <a:schemeClr val="accent4"/>
          </a:solidFill>
          <a:ln w="9525" cap="flat" cmpd="sng" algn="ctr">
            <a:noFill/>
            <a:prstDash val="solid"/>
            <a:round/>
            <a:headEnd type="none" w="med" len="med"/>
            <a:tailEnd type="none" w="med" len="med"/>
          </a:ln>
          <a:effectLst/>
        </p:spPr>
        <p:txBody>
          <a:bodyPr vert="horz" wrap="square" lIns="108000" tIns="91440" rIns="108000" bIns="91440" numCol="1" rtlCol="0" anchor="ctr" anchorCtr="0" compatLnSpc="1">
            <a:prstTxWarp prst="textNoShape">
              <a:avLst/>
            </a:prstTxWarp>
            <a:noAutofit/>
          </a:bodyPr>
          <a:lstStyle>
            <a:lvl1pPr algn="ctr">
              <a:defRPr kumimoji="0" lang="en-US" i="0" u="none" strike="noStrike" kern="1200" cap="none" normalizeH="0" baseline="0" smtClean="0">
                <a:solidFill>
                  <a:schemeClr val="bg1"/>
                </a:solidFill>
                <a:effectLst/>
              </a:defRPr>
            </a:lvl1pPr>
            <a:lvl2pPr>
              <a:defRPr lang="en-US" sz="969" kern="1200" smtClean="0">
                <a:ea typeface="+mn-ea"/>
              </a:defRPr>
            </a:lvl2pPr>
            <a:lvl3pPr>
              <a:defRPr lang="en-US" sz="969" kern="1200" smtClean="0">
                <a:ea typeface="+mn-ea"/>
              </a:defRPr>
            </a:lvl3pPr>
            <a:lvl4pPr>
              <a:defRPr lang="en-US" sz="969" kern="1200" smtClean="0">
                <a:ea typeface="+mn-ea"/>
              </a:defRPr>
            </a:lvl4pPr>
            <a:lvl5pPr>
              <a:defRPr lang="en-GB" sz="969" kern="1200">
                <a:ea typeface="+mn-ea"/>
              </a:defRPr>
            </a:lvl5pPr>
          </a:lstStyle>
          <a:p>
            <a:pPr marL="0" marR="0" lvl="0" indent="0" algn="ctr" latinLnBrk="0"/>
            <a:r>
              <a:rPr lang="en-US" dirty="0"/>
              <a:t>Click to edit text. Use this ‘takeaway box’ to </a:t>
            </a:r>
            <a:r>
              <a:rPr lang="en-US" dirty="0" err="1"/>
              <a:t>summarise</a:t>
            </a:r>
            <a:r>
              <a:rPr lang="en-US" dirty="0"/>
              <a:t> the key message of the slide</a:t>
            </a:r>
            <a:endParaRPr lang="en-GB" dirty="0"/>
          </a:p>
        </p:txBody>
      </p:sp>
      <p:sp>
        <p:nvSpPr>
          <p:cNvPr id="4" name="Text Placeholder 3"/>
          <p:cNvSpPr>
            <a:spLocks noGrp="1"/>
          </p:cNvSpPr>
          <p:nvPr>
            <p:ph type="body" sz="quarter" idx="12" hasCustomPrompt="1"/>
          </p:nvPr>
        </p:nvSpPr>
        <p:spPr>
          <a:xfrm>
            <a:off x="580295" y="995363"/>
            <a:ext cx="9969231"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108" b="0" kern="0" dirty="0" smtClean="0">
                <a:solidFill>
                  <a:schemeClr val="tx2"/>
                </a:solidFill>
                <a:latin typeface="+mj-lt"/>
                <a:ea typeface="+mj-ea"/>
                <a:cs typeface="+mj-cs"/>
              </a:defRPr>
            </a:lvl1pPr>
            <a:lvl2pPr>
              <a:defRPr lang="en-US" sz="1108" b="0" kern="1200" dirty="0" smtClean="0">
                <a:solidFill>
                  <a:schemeClr val="tx2"/>
                </a:solidFill>
                <a:latin typeface="Trebuchet MS" pitchFamily="34" charset="0"/>
                <a:ea typeface="+mn-ea"/>
                <a:cs typeface="Arial" charset="0"/>
              </a:defRPr>
            </a:lvl2pPr>
            <a:lvl3pPr>
              <a:defRPr lang="en-US" sz="1108" b="0" kern="1200" dirty="0" smtClean="0">
                <a:solidFill>
                  <a:schemeClr val="tx2"/>
                </a:solidFill>
                <a:latin typeface="Trebuchet MS" pitchFamily="34" charset="0"/>
                <a:ea typeface="+mn-ea"/>
                <a:cs typeface="Arial" charset="0"/>
              </a:defRPr>
            </a:lvl3pPr>
            <a:lvl4pPr>
              <a:defRPr lang="en-US" sz="1108" b="0" kern="1200" dirty="0" smtClean="0">
                <a:solidFill>
                  <a:schemeClr val="tx2"/>
                </a:solidFill>
                <a:latin typeface="Trebuchet MS" pitchFamily="34" charset="0"/>
                <a:ea typeface="+mn-ea"/>
                <a:cs typeface="Arial" charset="0"/>
              </a:defRPr>
            </a:lvl4pPr>
            <a:lvl5pPr>
              <a:defRPr lang="en-GB" sz="1108" b="0" kern="1200" dirty="0">
                <a:solidFill>
                  <a:schemeClr val="tx2"/>
                </a:solidFill>
                <a:latin typeface="Trebuchet MS" pitchFamily="34" charset="0"/>
                <a:ea typeface="+mn-ea"/>
                <a:cs typeface="Arial" charset="0"/>
              </a:defRPr>
            </a:lvl5pPr>
          </a:lstStyle>
          <a:p>
            <a:pPr lvl="0">
              <a:spcBef>
                <a:spcPct val="0"/>
              </a:spcBef>
            </a:pPr>
            <a:r>
              <a:rPr lang="en-US" dirty="0"/>
              <a:t>Subtitle</a:t>
            </a:r>
            <a:endParaRPr lang="en-GB" dirty="0"/>
          </a:p>
        </p:txBody>
      </p:sp>
    </p:spTree>
    <p:extLst>
      <p:ext uri="{BB962C8B-B14F-4D97-AF65-F5344CB8AC3E}">
        <p14:creationId xmlns:p14="http://schemas.microsoft.com/office/powerpoint/2010/main" val="2566412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alue ch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9"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15" name="Text Placeholder 2"/>
          <p:cNvSpPr>
            <a:spLocks noGrp="1"/>
          </p:cNvSpPr>
          <p:nvPr>
            <p:ph type="body" idx="1"/>
          </p:nvPr>
        </p:nvSpPr>
        <p:spPr>
          <a:xfrm>
            <a:off x="579970" y="1568495"/>
            <a:ext cx="3756193" cy="529246"/>
          </a:xfrm>
          <a:prstGeom prst="homePlate">
            <a:avLst>
              <a:gd name="adj" fmla="val 37104"/>
            </a:avLst>
          </a:prstGeom>
          <a:solidFill>
            <a:schemeClr val="accent4"/>
          </a:solidFill>
          <a:ln>
            <a:noFill/>
          </a:ln>
        </p:spPr>
        <p:txBody>
          <a:bodyPr lIns="72000" rIns="72000" anchor="ctr"/>
          <a:lstStyle>
            <a:lvl1pPr marL="0" indent="0" algn="ctr">
              <a:spcBef>
                <a:spcPts val="0"/>
              </a:spcBef>
              <a:buNone/>
              <a:defRPr sz="1108" b="1" u="none">
                <a:solidFill>
                  <a:schemeClr val="bg1"/>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en-US"/>
              <a:t>Click to edit Master text styles</a:t>
            </a:r>
          </a:p>
        </p:txBody>
      </p:sp>
      <p:sp>
        <p:nvSpPr>
          <p:cNvPr id="12" name="Text Placeholder 20"/>
          <p:cNvSpPr>
            <a:spLocks noGrp="1"/>
          </p:cNvSpPr>
          <p:nvPr>
            <p:ph type="body" sz="quarter" idx="14" hasCustomPrompt="1"/>
          </p:nvPr>
        </p:nvSpPr>
        <p:spPr>
          <a:xfrm>
            <a:off x="579968" y="2193263"/>
            <a:ext cx="3458288" cy="3562081"/>
          </a:xfrm>
          <a:prstGeom prst="rect">
            <a:avLst/>
          </a:prstGeom>
        </p:spPr>
        <p:txBody>
          <a:bodyPr/>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0" name="Text Placeholder 2"/>
          <p:cNvSpPr>
            <a:spLocks noGrp="1"/>
          </p:cNvSpPr>
          <p:nvPr>
            <p:ph type="body" idx="20"/>
          </p:nvPr>
        </p:nvSpPr>
        <p:spPr>
          <a:xfrm>
            <a:off x="4166686" y="1568495"/>
            <a:ext cx="3756193"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108" b="1" u="none">
                <a:solidFill>
                  <a:schemeClr val="bg1"/>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21"/>
          </p:nvPr>
        </p:nvSpPr>
        <p:spPr>
          <a:xfrm>
            <a:off x="7758085" y="1568495"/>
            <a:ext cx="3756193"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108" b="1" u="none">
                <a:solidFill>
                  <a:schemeClr val="bg1"/>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en-US"/>
              <a:t>Click to edit Master text styles</a:t>
            </a:r>
          </a:p>
        </p:txBody>
      </p:sp>
      <p:sp>
        <p:nvSpPr>
          <p:cNvPr id="16" name="Text Placeholder 20"/>
          <p:cNvSpPr>
            <a:spLocks noGrp="1"/>
          </p:cNvSpPr>
          <p:nvPr>
            <p:ph type="body" sz="quarter" idx="22" hasCustomPrompt="1"/>
          </p:nvPr>
        </p:nvSpPr>
        <p:spPr>
          <a:xfrm>
            <a:off x="4199783" y="2193263"/>
            <a:ext cx="3458288" cy="3562081"/>
          </a:xfrm>
          <a:prstGeom prst="rect">
            <a:avLst/>
          </a:prstGeom>
        </p:spPr>
        <p:txBody>
          <a:bodyPr/>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7" name="Text Placeholder 20"/>
          <p:cNvSpPr>
            <a:spLocks noGrp="1"/>
          </p:cNvSpPr>
          <p:nvPr>
            <p:ph type="body" sz="quarter" idx="23" hasCustomPrompt="1"/>
          </p:nvPr>
        </p:nvSpPr>
        <p:spPr>
          <a:xfrm>
            <a:off x="7803048" y="2193263"/>
            <a:ext cx="3458288" cy="3562081"/>
          </a:xfrm>
          <a:prstGeom prst="rect">
            <a:avLst/>
          </a:prstGeom>
        </p:spPr>
        <p:txBody>
          <a:bodyPr/>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Tree>
    <p:extLst>
      <p:ext uri="{BB962C8B-B14F-4D97-AF65-F5344CB8AC3E}">
        <p14:creationId xmlns:p14="http://schemas.microsoft.com/office/powerpoint/2010/main" val="114459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ntent-Slide-Icon-Heart">
    <p:spTree>
      <p:nvGrpSpPr>
        <p:cNvPr id="1" name=""/>
        <p:cNvGrpSpPr/>
        <p:nvPr/>
      </p:nvGrpSpPr>
      <p:grpSpPr>
        <a:xfrm>
          <a:off x="0" y="0"/>
          <a:ext cx="0" cy="0"/>
          <a:chOff x="0" y="0"/>
          <a:chExt cx="0" cy="0"/>
        </a:xfrm>
      </p:grpSpPr>
      <p:pic>
        <p:nvPicPr>
          <p:cNvPr id="308"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22837" y="371580"/>
            <a:ext cx="965003" cy="387361"/>
          </a:xfrm>
          <a:prstGeom prst="rect">
            <a:avLst/>
          </a:prstGeom>
          <a:ln w="12700">
            <a:miter lim="400000"/>
          </a:ln>
        </p:spPr>
      </p:pic>
      <p:sp>
        <p:nvSpPr>
          <p:cNvPr id="309" name="Body Level One…"/>
          <p:cNvSpPr txBox="1">
            <a:spLocks noGrp="1"/>
          </p:cNvSpPr>
          <p:nvPr>
            <p:ph type="body" sz="quarter" idx="1" hasCustomPrompt="1"/>
          </p:nvPr>
        </p:nvSpPr>
        <p:spPr>
          <a:xfrm>
            <a:off x="736600" y="596900"/>
            <a:ext cx="5486400" cy="533400"/>
          </a:xfrm>
          <a:prstGeom prst="rect">
            <a:avLst/>
          </a:prstGeom>
        </p:spPr>
        <p:txBody>
          <a:bodyPr anchor="ctr">
            <a:normAutofit/>
          </a:bodyPr>
          <a:lstStyle>
            <a:lvl1pPr marL="0" indent="0">
              <a:buSzTx/>
              <a:buFontTx/>
              <a:buNone/>
              <a:defRPr sz="3200" b="1">
                <a:solidFill>
                  <a:srgbClr val="0071CE"/>
                </a:solidFill>
              </a:defRPr>
            </a:lvl1pPr>
            <a:lvl2pPr marL="0" indent="457200">
              <a:buSzTx/>
              <a:buFontTx/>
              <a:buNone/>
              <a:defRPr sz="3200" b="1">
                <a:solidFill>
                  <a:srgbClr val="0071CE"/>
                </a:solidFill>
              </a:defRPr>
            </a:lvl2pPr>
            <a:lvl3pPr marL="0" indent="914400">
              <a:buSzTx/>
              <a:buFontTx/>
              <a:buNone/>
              <a:defRPr sz="3200" b="1">
                <a:solidFill>
                  <a:srgbClr val="0071CE"/>
                </a:solidFill>
              </a:defRPr>
            </a:lvl3pPr>
            <a:lvl4pPr marL="0" indent="1371600">
              <a:buSzTx/>
              <a:buFontTx/>
              <a:buNone/>
              <a:defRPr sz="3200" b="1">
                <a:solidFill>
                  <a:srgbClr val="0071CE"/>
                </a:solidFill>
              </a:defRPr>
            </a:lvl4pPr>
            <a:lvl5pPr marL="0" indent="1828800">
              <a:buSzTx/>
              <a:buFontTx/>
              <a:buNone/>
              <a:defRPr sz="3200" b="1">
                <a:solidFill>
                  <a:srgbClr val="0071CE"/>
                </a:solidFill>
              </a:defRPr>
            </a:lvl5pPr>
          </a:lstStyle>
          <a:p>
            <a:r>
              <a:t>Main Heading</a:t>
            </a:r>
          </a:p>
        </p:txBody>
      </p:sp>
      <p:sp>
        <p:nvSpPr>
          <p:cNvPr id="310" name="Text Placeholder 3"/>
          <p:cNvSpPr>
            <a:spLocks noGrp="1"/>
          </p:cNvSpPr>
          <p:nvPr>
            <p:ph type="body" sz="quarter" idx="21" hasCustomPrompt="1"/>
          </p:nvPr>
        </p:nvSpPr>
        <p:spPr>
          <a:xfrm>
            <a:off x="736600" y="1130300"/>
            <a:ext cx="5486400" cy="342900"/>
          </a:xfrm>
          <a:prstGeom prst="rect">
            <a:avLst/>
          </a:prstGeom>
        </p:spPr>
        <p:txBody>
          <a:bodyPr anchor="ctr">
            <a:normAutofit/>
          </a:bodyPr>
          <a:lstStyle>
            <a:lvl1pPr marL="0" indent="0" defTabSz="777240">
              <a:spcBef>
                <a:spcPts val="800"/>
              </a:spcBef>
              <a:buSzTx/>
              <a:buFontTx/>
              <a:buNone/>
              <a:defRPr sz="1700" b="1">
                <a:solidFill>
                  <a:srgbClr val="0071CE"/>
                </a:solidFill>
              </a:defRPr>
            </a:lvl1pPr>
          </a:lstStyle>
          <a:p>
            <a:r>
              <a:t>Sub-heading</a:t>
            </a:r>
          </a:p>
        </p:txBody>
      </p:sp>
      <p:pic>
        <p:nvPicPr>
          <p:cNvPr id="311" name="Picture 7" descr="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00866" y="3691466"/>
            <a:ext cx="9491134" cy="3166535"/>
          </a:xfrm>
          <a:prstGeom prst="rect">
            <a:avLst/>
          </a:prstGeom>
          <a:ln w="12700">
            <a:miter lim="400000"/>
          </a:ln>
        </p:spPr>
      </p:pic>
      <p:pic>
        <p:nvPicPr>
          <p:cNvPr id="312" name="Picture 8" descr="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090894" y="5978769"/>
            <a:ext cx="1621681" cy="616815"/>
          </a:xfrm>
          <a:prstGeom prst="rect">
            <a:avLst/>
          </a:prstGeom>
          <a:ln w="12700">
            <a:miter lim="400000"/>
          </a:ln>
        </p:spPr>
      </p:pic>
      <p:sp>
        <p:nvSpPr>
          <p:cNvPr id="313" name="Text Placeholder 3"/>
          <p:cNvSpPr>
            <a:spLocks noGrp="1"/>
          </p:cNvSpPr>
          <p:nvPr>
            <p:ph type="body" sz="quarter" idx="22" hasCustomPrompt="1"/>
          </p:nvPr>
        </p:nvSpPr>
        <p:spPr>
          <a:xfrm>
            <a:off x="736600" y="2006600"/>
            <a:ext cx="6551304" cy="1684866"/>
          </a:xfrm>
          <a:prstGeom prst="rect">
            <a:avLst/>
          </a:prstGeom>
        </p:spPr>
        <p:txBody>
          <a:bodyPr>
            <a:normAutofit/>
          </a:bodyPr>
          <a:lstStyle>
            <a:lvl1pPr marL="0" indent="0" defTabSz="393192">
              <a:lnSpc>
                <a:spcPct val="100000"/>
              </a:lnSpc>
              <a:spcBef>
                <a:spcPts val="400"/>
              </a:spcBef>
              <a:buSzTx/>
              <a:buFontTx/>
              <a:buNone/>
              <a:defRPr sz="1200">
                <a:solidFill>
                  <a:srgbClr val="0071CE"/>
                </a:solidFill>
                <a:latin typeface="Arial" panose="020B0604020202020204" pitchFamily="34" charset="0"/>
                <a:cs typeface="Arial" panose="020B0604020202020204" pitchFamily="34" charset="0"/>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r>
              <a:t> in </a:t>
            </a:r>
            <a:r>
              <a:rPr err="1"/>
              <a:t>voluptate</a:t>
            </a:r>
            <a:r>
              <a:t> </a:t>
            </a:r>
            <a:r>
              <a:rPr err="1"/>
              <a:t>velit</a:t>
            </a:r>
            <a:r>
              <a:t> </a:t>
            </a:r>
            <a:r>
              <a:rPr err="1"/>
              <a:t>esse</a:t>
            </a:r>
            <a:r>
              <a:t> </a:t>
            </a:r>
            <a:r>
              <a:rPr err="1"/>
              <a:t>cillum</a:t>
            </a:r>
            <a:r>
              <a:t> dolore </a:t>
            </a:r>
            <a:r>
              <a:rPr err="1"/>
              <a:t>eu</a:t>
            </a:r>
            <a:r>
              <a:t> </a:t>
            </a:r>
            <a:r>
              <a:rPr err="1"/>
              <a:t>fugiat</a:t>
            </a:r>
            <a:r>
              <a:t> </a:t>
            </a:r>
            <a:r>
              <a:rPr err="1"/>
              <a:t>nulla</a:t>
            </a:r>
            <a:r>
              <a:t> </a:t>
            </a:r>
            <a:r>
              <a:rPr err="1"/>
              <a:t>pariatur</a:t>
            </a:r>
            <a:r>
              <a:t>. </a:t>
            </a:r>
            <a:r>
              <a:rPr err="1"/>
              <a:t>Excepteur</a:t>
            </a:r>
            <a:r>
              <a:t> </a:t>
            </a:r>
            <a:r>
              <a:rPr err="1"/>
              <a:t>sint</a:t>
            </a:r>
            <a:r>
              <a:t> </a:t>
            </a:r>
            <a:r>
              <a:rPr err="1"/>
              <a:t>occaecat</a:t>
            </a:r>
            <a:r>
              <a:t> </a:t>
            </a:r>
            <a:r>
              <a:rPr err="1"/>
              <a:t>cupidatat</a:t>
            </a:r>
            <a:r>
              <a:t> non </a:t>
            </a:r>
            <a:r>
              <a:rPr err="1"/>
              <a:t>proident</a:t>
            </a:r>
            <a:r>
              <a:t>, sunt in culpa qui </a:t>
            </a:r>
            <a:r>
              <a:rPr err="1"/>
              <a:t>officia</a:t>
            </a:r>
            <a:r>
              <a:t> </a:t>
            </a:r>
            <a:r>
              <a:rPr err="1"/>
              <a:t>deserunt</a:t>
            </a:r>
            <a:r>
              <a:t> </a:t>
            </a:r>
            <a:r>
              <a:rPr err="1"/>
              <a:t>mollit</a:t>
            </a:r>
            <a:r>
              <a:t> </a:t>
            </a:r>
            <a:r>
              <a:rPr err="1"/>
              <a:t>anim</a:t>
            </a:r>
            <a:r>
              <a:t> id </a:t>
            </a:r>
            <a:r>
              <a:rPr err="1"/>
              <a:t>est</a:t>
            </a:r>
            <a:r>
              <a:t> </a:t>
            </a:r>
            <a:r>
              <a:rPr err="1"/>
              <a:t>laborum</a:t>
            </a:r>
            <a:endParaRPr/>
          </a:p>
        </p:txBody>
      </p:sp>
      <p:pic>
        <p:nvPicPr>
          <p:cNvPr id="314" name="Picture 15" descr="Picture 1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09675" y="5875730"/>
            <a:ext cx="930858" cy="661957"/>
          </a:xfrm>
          <a:prstGeom prst="rect">
            <a:avLst/>
          </a:prstGeom>
          <a:ln w="12700">
            <a:miter lim="400000"/>
          </a:ln>
        </p:spPr>
      </p:pic>
    </p:spTree>
    <p:extLst>
      <p:ext uri="{BB962C8B-B14F-4D97-AF65-F5344CB8AC3E}">
        <p14:creationId xmlns:p14="http://schemas.microsoft.com/office/powerpoint/2010/main" val="305419652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9"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21" name="Text Placeholder 20"/>
          <p:cNvSpPr>
            <a:spLocks noGrp="1"/>
          </p:cNvSpPr>
          <p:nvPr>
            <p:ph type="body" sz="quarter" idx="10" hasCustomPrompt="1"/>
          </p:nvPr>
        </p:nvSpPr>
        <p:spPr>
          <a:xfrm>
            <a:off x="6603540" y="2286006"/>
            <a:ext cx="4766464" cy="3998683"/>
          </a:xfrm>
          <a:prstGeom prst="rect">
            <a:avLst/>
          </a:prstGeom>
        </p:spPr>
        <p:txBody>
          <a:bodyPr lIns="72000"/>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5" name="Text Placeholder 2"/>
          <p:cNvSpPr>
            <a:spLocks noGrp="1"/>
          </p:cNvSpPr>
          <p:nvPr>
            <p:ph type="body" idx="1" hasCustomPrompt="1"/>
          </p:nvPr>
        </p:nvSpPr>
        <p:spPr>
          <a:xfrm>
            <a:off x="579965" y="1568498"/>
            <a:ext cx="4873848"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tIns="91440" bIns="91440" rtlCol="0" anchor="b" anchorCtr="0">
            <a:noAutofit/>
          </a:bodyPr>
          <a:lstStyle>
            <a:lvl1pPr algn="ctr">
              <a:defRPr lang="en-US" kern="1200" dirty="0" smtClean="0">
                <a:solidFill>
                  <a:srgbClr val="000000"/>
                </a:solidFill>
              </a:defRPr>
            </a:lvl1pPr>
          </a:lstStyle>
          <a:p>
            <a:pPr lvl="0" algn="ctr"/>
            <a:r>
              <a:rPr lang="en-US" dirty="0"/>
              <a:t>Click to edit Box 1</a:t>
            </a:r>
          </a:p>
        </p:txBody>
      </p:sp>
      <p:sp>
        <p:nvSpPr>
          <p:cNvPr id="12" name="Text Placeholder 20"/>
          <p:cNvSpPr>
            <a:spLocks noGrp="1"/>
          </p:cNvSpPr>
          <p:nvPr>
            <p:ph type="body" sz="quarter" idx="14" hasCustomPrompt="1"/>
          </p:nvPr>
        </p:nvSpPr>
        <p:spPr>
          <a:xfrm>
            <a:off x="579971" y="2286006"/>
            <a:ext cx="4873847" cy="3998683"/>
          </a:xfrm>
          <a:prstGeom prst="rect">
            <a:avLst/>
          </a:prstGeom>
        </p:spPr>
        <p:txBody>
          <a:bodyPr lIns="72000"/>
          <a:lstStyle>
            <a:lvl1pPr marL="0" indent="0">
              <a:buFont typeface="Arial" panose="020B0604020202020204" pitchFamily="34" charset="0"/>
              <a:buNone/>
              <a:defRPr sz="969" b="1"/>
            </a:lvl1pPr>
            <a:lvl2pPr marL="249488" indent="-127492">
              <a:buFont typeface="Arial" panose="020B0604020202020204" pitchFamily="34" charset="0"/>
              <a:buChar char="•"/>
              <a:defRPr sz="969"/>
            </a:lvl2pPr>
            <a:lvl3pPr marL="498976" indent="-192337">
              <a:buFont typeface="Courier New" panose="02070309020205020404" pitchFamily="49" charset="0"/>
              <a:buChar char="o"/>
              <a:defRPr sz="969" baseline="0"/>
            </a:lvl3pPr>
          </a:lstStyle>
          <a:p>
            <a:pPr lvl="0"/>
            <a:r>
              <a:rPr lang="en-US" dirty="0"/>
              <a:t>Text box (click to edit content)</a:t>
            </a:r>
          </a:p>
          <a:p>
            <a:pPr lvl="1"/>
            <a:r>
              <a:rPr lang="en-US" dirty="0"/>
              <a:t>First level bullet</a:t>
            </a:r>
          </a:p>
          <a:p>
            <a:pPr lvl="2"/>
            <a:r>
              <a:rPr lang="en-US" dirty="0"/>
              <a:t>Second level bullet</a:t>
            </a:r>
          </a:p>
        </p:txBody>
      </p:sp>
      <p:sp>
        <p:nvSpPr>
          <p:cNvPr id="18" name="Text Placeholder 2"/>
          <p:cNvSpPr>
            <a:spLocks noGrp="1"/>
          </p:cNvSpPr>
          <p:nvPr>
            <p:ph type="body" idx="15" hasCustomPrompt="1"/>
          </p:nvPr>
        </p:nvSpPr>
        <p:spPr>
          <a:xfrm>
            <a:off x="6603540" y="1568498"/>
            <a:ext cx="4766464"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vert="horz" wrap="square" lIns="0" tIns="91440" rIns="0" bIns="91440" numCol="1" rtlCol="0" anchor="b" anchorCtr="0" compatLnSpc="1">
            <a:prstTxWarp prst="textNoShape">
              <a:avLst/>
            </a:prstTxWarp>
            <a:noAutofit/>
          </a:bodyPr>
          <a:lstStyle>
            <a:lvl1pPr algn="ctr">
              <a:defRPr lang="en-US" kern="1200" dirty="0" smtClean="0">
                <a:solidFill>
                  <a:srgbClr val="000000"/>
                </a:solidFill>
              </a:defRPr>
            </a:lvl1pPr>
          </a:lstStyle>
          <a:p>
            <a:pPr lvl="0" algn="ctr"/>
            <a:r>
              <a:rPr lang="en-US" dirty="0"/>
              <a:t>Click to edit Box 2</a:t>
            </a:r>
          </a:p>
        </p:txBody>
      </p:sp>
    </p:spTree>
    <p:extLst>
      <p:ext uri="{BB962C8B-B14F-4D97-AF65-F5344CB8AC3E}">
        <p14:creationId xmlns:p14="http://schemas.microsoft.com/office/powerpoint/2010/main" val="302900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Text Placeholder 10"/>
          <p:cNvSpPr>
            <a:spLocks noGrp="1"/>
          </p:cNvSpPr>
          <p:nvPr>
            <p:ph type="body" idx="1"/>
          </p:nvPr>
        </p:nvSpPr>
        <p:spPr>
          <a:xfrm>
            <a:off x="579967" y="1568495"/>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57" name="Text Placeholder 12"/>
          <p:cNvSpPr>
            <a:spLocks noGrp="1"/>
          </p:cNvSpPr>
          <p:nvPr>
            <p:ph type="body" sz="quarter" idx="14"/>
          </p:nvPr>
        </p:nvSpPr>
        <p:spPr>
          <a:xfrm>
            <a:off x="579967" y="2097741"/>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
        <p:nvSpPr>
          <p:cNvPr id="58" name="Title 1"/>
          <p:cNvSpPr>
            <a:spLocks noGrp="1"/>
          </p:cNvSpPr>
          <p:nvPr>
            <p:ph type="title" hasCustomPrompt="1"/>
          </p:nvPr>
        </p:nvSpPr>
        <p:spPr>
          <a:xfrm>
            <a:off x="579969" y="161366"/>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61" name="Text Placeholder 10"/>
          <p:cNvSpPr>
            <a:spLocks noGrp="1"/>
          </p:cNvSpPr>
          <p:nvPr>
            <p:ph type="body" idx="15"/>
          </p:nvPr>
        </p:nvSpPr>
        <p:spPr>
          <a:xfrm>
            <a:off x="6389095" y="1568495"/>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62" name="Text Placeholder 12"/>
          <p:cNvSpPr>
            <a:spLocks noGrp="1"/>
          </p:cNvSpPr>
          <p:nvPr>
            <p:ph type="body" sz="quarter" idx="16"/>
          </p:nvPr>
        </p:nvSpPr>
        <p:spPr>
          <a:xfrm>
            <a:off x="6389095" y="2097741"/>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
        <p:nvSpPr>
          <p:cNvPr id="63" name="Text Placeholder 10"/>
          <p:cNvSpPr>
            <a:spLocks noGrp="1"/>
          </p:cNvSpPr>
          <p:nvPr>
            <p:ph type="body" idx="17"/>
          </p:nvPr>
        </p:nvSpPr>
        <p:spPr>
          <a:xfrm>
            <a:off x="579967" y="3962071"/>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64" name="Text Placeholder 12"/>
          <p:cNvSpPr>
            <a:spLocks noGrp="1"/>
          </p:cNvSpPr>
          <p:nvPr>
            <p:ph type="body" sz="quarter" idx="18"/>
          </p:nvPr>
        </p:nvSpPr>
        <p:spPr>
          <a:xfrm>
            <a:off x="579967" y="4491317"/>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
        <p:nvSpPr>
          <p:cNvPr id="65" name="Text Placeholder 10"/>
          <p:cNvSpPr>
            <a:spLocks noGrp="1"/>
          </p:cNvSpPr>
          <p:nvPr>
            <p:ph type="body" idx="19"/>
          </p:nvPr>
        </p:nvSpPr>
        <p:spPr>
          <a:xfrm>
            <a:off x="6389095" y="3962071"/>
            <a:ext cx="4845544" cy="529246"/>
          </a:xfrm>
          <a:prstGeom prst="rect">
            <a:avLst/>
          </a:prstGeom>
          <a:solidFill>
            <a:schemeClr val="accent4"/>
          </a:solidFill>
        </p:spPr>
        <p:txBody>
          <a:bodyPr anchor="ctr"/>
          <a:lstStyle>
            <a:lvl1pPr algn="ctr">
              <a:defRPr>
                <a:solidFill>
                  <a:schemeClr val="bg1"/>
                </a:solidFill>
              </a:defRPr>
            </a:lvl1pPr>
          </a:lstStyle>
          <a:p>
            <a:pPr lvl="0"/>
            <a:r>
              <a:rPr lang="en-US"/>
              <a:t>Click to edit Master text styles</a:t>
            </a:r>
          </a:p>
        </p:txBody>
      </p:sp>
      <p:sp>
        <p:nvSpPr>
          <p:cNvPr id="66" name="Text Placeholder 12"/>
          <p:cNvSpPr>
            <a:spLocks noGrp="1"/>
          </p:cNvSpPr>
          <p:nvPr>
            <p:ph type="body" sz="quarter" idx="20"/>
          </p:nvPr>
        </p:nvSpPr>
        <p:spPr>
          <a:xfrm>
            <a:off x="6389095" y="4491317"/>
            <a:ext cx="4845544" cy="1614466"/>
          </a:xfrm>
          <a:solidFill>
            <a:schemeClr val="bg1">
              <a:lumMod val="95000"/>
            </a:schemeClr>
          </a:solidFill>
        </p:spPr>
        <p:txBody>
          <a:bodyPr lIns="72000" tIns="90000" rIns="72000" bIns="72000"/>
          <a:lstStyle>
            <a:lvl1pPr>
              <a:defRPr sz="969"/>
            </a:lvl1pPr>
          </a:lstStyle>
          <a:p>
            <a:pPr lvl="0"/>
            <a:r>
              <a:rPr lang="en-US"/>
              <a:t>Click to edit Master text styles</a:t>
            </a:r>
          </a:p>
        </p:txBody>
      </p:sp>
    </p:spTree>
    <p:extLst>
      <p:ext uri="{BB962C8B-B14F-4D97-AF65-F5344CB8AC3E}">
        <p14:creationId xmlns:p14="http://schemas.microsoft.com/office/powerpoint/2010/main" val="2802524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580296" y="2437801"/>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2</a:t>
            </a:r>
            <a:endParaRPr lang="en-GB" dirty="0"/>
          </a:p>
        </p:txBody>
      </p:sp>
      <p:sp>
        <p:nvSpPr>
          <p:cNvPr id="13" name="Text Placeholder 4"/>
          <p:cNvSpPr>
            <a:spLocks noGrp="1"/>
          </p:cNvSpPr>
          <p:nvPr>
            <p:ph type="body" sz="quarter" idx="11" hasCustomPrompt="1"/>
          </p:nvPr>
        </p:nvSpPr>
        <p:spPr>
          <a:xfrm>
            <a:off x="580296" y="3166604"/>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3</a:t>
            </a:r>
            <a:endParaRPr lang="en-GB" dirty="0"/>
          </a:p>
        </p:txBody>
      </p:sp>
      <p:sp>
        <p:nvSpPr>
          <p:cNvPr id="14" name="Text Placeholder 4"/>
          <p:cNvSpPr>
            <a:spLocks noGrp="1"/>
          </p:cNvSpPr>
          <p:nvPr>
            <p:ph type="body" sz="quarter" idx="12" hasCustomPrompt="1"/>
          </p:nvPr>
        </p:nvSpPr>
        <p:spPr>
          <a:xfrm>
            <a:off x="580296" y="3895406"/>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tx2"/>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This section</a:t>
            </a:r>
            <a:endParaRPr lang="en-GB" dirty="0"/>
          </a:p>
        </p:txBody>
      </p:sp>
      <p:sp>
        <p:nvSpPr>
          <p:cNvPr id="15" name="Text Placeholder 4"/>
          <p:cNvSpPr>
            <a:spLocks noGrp="1"/>
          </p:cNvSpPr>
          <p:nvPr>
            <p:ph type="body" sz="quarter" idx="13" hasCustomPrompt="1"/>
          </p:nvPr>
        </p:nvSpPr>
        <p:spPr>
          <a:xfrm>
            <a:off x="580296" y="4624208"/>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5</a:t>
            </a:r>
            <a:endParaRPr lang="en-GB" dirty="0"/>
          </a:p>
        </p:txBody>
      </p:sp>
      <p:sp>
        <p:nvSpPr>
          <p:cNvPr id="16" name="Text Placeholder 4"/>
          <p:cNvSpPr>
            <a:spLocks noGrp="1"/>
          </p:cNvSpPr>
          <p:nvPr>
            <p:ph type="body" sz="quarter" idx="14" hasCustomPrompt="1"/>
          </p:nvPr>
        </p:nvSpPr>
        <p:spPr>
          <a:xfrm>
            <a:off x="580296" y="1708995"/>
            <a:ext cx="10300677"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1385" baseline="0" smtClean="0">
                <a:solidFill>
                  <a:schemeClr val="bg1">
                    <a:lumMod val="75000"/>
                  </a:schemeClr>
                </a:solidFill>
                <a:latin typeface="+mj-lt"/>
                <a:ea typeface="+mj-ea"/>
                <a:cs typeface="+mj-cs"/>
              </a:defRPr>
            </a:lvl1pPr>
            <a:lvl2pPr>
              <a:defRPr lang="en-US" sz="1661" b="1" smtClean="0">
                <a:solidFill>
                  <a:schemeClr val="tx2"/>
                </a:solidFill>
                <a:latin typeface="Trebuchet MS" pitchFamily="34" charset="0"/>
                <a:cs typeface="Arial" charset="0"/>
              </a:defRPr>
            </a:lvl2pPr>
            <a:lvl3pPr>
              <a:defRPr lang="en-US" sz="1661" b="1" smtClean="0">
                <a:solidFill>
                  <a:schemeClr val="tx2"/>
                </a:solidFill>
                <a:latin typeface="Trebuchet MS" pitchFamily="34" charset="0"/>
                <a:cs typeface="Arial" charset="0"/>
              </a:defRPr>
            </a:lvl3pPr>
            <a:lvl4pPr>
              <a:defRPr lang="en-US" sz="1661" b="1" smtClean="0">
                <a:solidFill>
                  <a:schemeClr val="tx2"/>
                </a:solidFill>
                <a:latin typeface="Trebuchet MS" pitchFamily="34" charset="0"/>
                <a:cs typeface="Arial" charset="0"/>
              </a:defRPr>
            </a:lvl4pPr>
            <a:lvl5pPr>
              <a:defRPr lang="en-GB" sz="1661" b="1">
                <a:solidFill>
                  <a:schemeClr val="tx2"/>
                </a:solidFill>
                <a:latin typeface="Trebuchet MS" pitchFamily="34" charset="0"/>
                <a:cs typeface="Arial" charset="0"/>
              </a:defRPr>
            </a:lvl5pPr>
          </a:lstStyle>
          <a:p>
            <a:pPr lvl="0">
              <a:spcBef>
                <a:spcPct val="0"/>
              </a:spcBef>
            </a:pPr>
            <a:r>
              <a:rPr lang="en-US" dirty="0"/>
              <a:t>Section 1</a:t>
            </a:r>
            <a:endParaRPr lang="en-GB" dirty="0"/>
          </a:p>
        </p:txBody>
      </p:sp>
    </p:spTree>
    <p:extLst>
      <p:ext uri="{BB962C8B-B14F-4D97-AF65-F5344CB8AC3E}">
        <p14:creationId xmlns:p14="http://schemas.microsoft.com/office/powerpoint/2010/main" val="4066304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579969" y="163513"/>
            <a:ext cx="9969231" cy="831850"/>
          </a:xfrm>
        </p:spPr>
        <p:txBody>
          <a:bodyPr anchor="t"/>
          <a:lstStyle>
            <a:lvl1pPr>
              <a:defRPr/>
            </a:lvl1pPr>
          </a:lstStyle>
          <a:p>
            <a:r>
              <a:rPr lang="en-US" dirty="0"/>
              <a:t>Slide title</a:t>
            </a:r>
            <a:endParaRPr lang="en-GB" dirty="0"/>
          </a:p>
        </p:txBody>
      </p:sp>
    </p:spTree>
    <p:extLst>
      <p:ext uri="{BB962C8B-B14F-4D97-AF65-F5344CB8AC3E}">
        <p14:creationId xmlns:p14="http://schemas.microsoft.com/office/powerpoint/2010/main" val="2547656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3309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17/04/2024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pic>
        <p:nvPicPr>
          <p:cNvPr id="8" name="Content Placeholder 16">
            <a:extLst>
              <a:ext uri="{FF2B5EF4-FFF2-40B4-BE49-F238E27FC236}">
                <a16:creationId xmlns:a16="http://schemas.microsoft.com/office/drawing/2014/main" id="{222EA911-F850-4CE3-BA4E-104E61C935A9}"/>
              </a:ext>
            </a:extLst>
          </p:cNvPr>
          <p:cNvPicPr>
            <a:picLocks noChangeAspect="1"/>
          </p:cNvPicPr>
          <p:nvPr/>
        </p:nvPicPr>
        <p:blipFill>
          <a:blip r:embed="rId2"/>
          <a:stretch>
            <a:fillRect/>
          </a:stretch>
        </p:blipFill>
        <p:spPr>
          <a:xfrm>
            <a:off x="0" y="6345241"/>
            <a:ext cx="12192000" cy="309465"/>
          </a:xfrm>
          <a:prstGeom prst="rect">
            <a:avLst/>
          </a:prstGeom>
        </p:spPr>
      </p:pic>
      <p:sp>
        <p:nvSpPr>
          <p:cNvPr id="9" name="Text Box 4">
            <a:extLst>
              <a:ext uri="{FF2B5EF4-FFF2-40B4-BE49-F238E27FC236}">
                <a16:creationId xmlns:a16="http://schemas.microsoft.com/office/drawing/2014/main" id="{1ED01AA7-770C-4300-896D-81D33C512361}"/>
              </a:ext>
            </a:extLst>
          </p:cNvPr>
          <p:cNvSpPr txBox="1"/>
          <p:nvPr/>
        </p:nvSpPr>
        <p:spPr>
          <a:xfrm>
            <a:off x="3434080" y="5792942"/>
            <a:ext cx="5323840" cy="406400"/>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spcAft>
                <a:spcPts val="0"/>
              </a:spcAft>
            </a:pPr>
            <a:r>
              <a:rPr lang="en-GB" sz="135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735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2700" baseline="0">
                <a:solidFill>
                  <a:srgbClr val="005EB8"/>
                </a:solidFill>
                <a:latin typeface="Arial" panose="020B0604020202020204" pitchFamily="34" charset="0"/>
                <a:cs typeface="Arial" panose="020B0604020202020204" pitchFamily="34" charset="0"/>
              </a:defRPr>
            </a:lvl1pPr>
          </a:lstStyle>
          <a:p>
            <a:r>
              <a:rPr lang="en-US" dirty="0"/>
              <a:t>Presentation title</a:t>
            </a:r>
          </a:p>
        </p:txBody>
      </p:sp>
      <p:sp>
        <p:nvSpPr>
          <p:cNvPr id="11" name="Subtitle 2"/>
          <p:cNvSpPr>
            <a:spLocks noGrp="1"/>
          </p:cNvSpPr>
          <p:nvPr>
            <p:ph type="subTitle" idx="1" hasCustomPrompt="1"/>
          </p:nvPr>
        </p:nvSpPr>
        <p:spPr>
          <a:xfrm>
            <a:off x="599385" y="4364955"/>
            <a:ext cx="9144000" cy="473244"/>
          </a:xfrm>
          <a:prstGeom prst="rect">
            <a:avLst/>
          </a:prstGeom>
        </p:spPr>
        <p:txBody>
          <a:bodyPr/>
          <a:lstStyle>
            <a:lvl1pPr marL="0" indent="0" algn="l">
              <a:buNone/>
              <a:defRPr sz="1350" b="0" i="0" baseline="0">
                <a:solidFill>
                  <a:srgbClr val="005EB8"/>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Date</a:t>
            </a:r>
          </a:p>
        </p:txBody>
      </p:sp>
      <p:pic>
        <p:nvPicPr>
          <p:cNvPr id="5" name="Content Placeholder 16">
            <a:extLst>
              <a:ext uri="{FF2B5EF4-FFF2-40B4-BE49-F238E27FC236}">
                <a16:creationId xmlns:a16="http://schemas.microsoft.com/office/drawing/2014/main" id="{5FDDE1C8-218E-4901-92BB-E0ADB27DCE4B}"/>
              </a:ext>
            </a:extLst>
          </p:cNvPr>
          <p:cNvPicPr>
            <a:picLocks noChangeAspect="1"/>
          </p:cNvPicPr>
          <p:nvPr/>
        </p:nvPicPr>
        <p:blipFill>
          <a:blip r:embed="rId2"/>
          <a:stretch>
            <a:fillRect/>
          </a:stretch>
        </p:blipFill>
        <p:spPr>
          <a:xfrm>
            <a:off x="0" y="6345241"/>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p:nvSpPr>
        <p:spPr>
          <a:xfrm>
            <a:off x="3434080" y="5792942"/>
            <a:ext cx="5323840" cy="406400"/>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spcAft>
                <a:spcPts val="0"/>
              </a:spcAft>
            </a:pPr>
            <a:r>
              <a:rPr lang="en-GB" sz="135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9080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127168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2DF58B-B840-4FDD-AFBD-2DF1EE14DD1B}" type="slidenum">
              <a:rPr lang="en-US"/>
              <a:pPr>
                <a:defRPr/>
              </a:pPr>
              <a:t>‹#›</a:t>
            </a:fld>
            <a:endParaRPr lang="en-US"/>
          </a:p>
        </p:txBody>
      </p:sp>
    </p:spTree>
    <p:extLst>
      <p:ext uri="{BB962C8B-B14F-4D97-AF65-F5344CB8AC3E}">
        <p14:creationId xmlns:p14="http://schemas.microsoft.com/office/powerpoint/2010/main" val="357333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34" y="1"/>
            <a:ext cx="12269972" cy="6858000"/>
          </a:xfrm>
          <a:prstGeom prst="rect">
            <a:avLst/>
          </a:prstGeom>
        </p:spPr>
      </p:pic>
      <p:sp>
        <p:nvSpPr>
          <p:cNvPr id="6" name="矩形 4">
            <a:extLst>
              <a:ext uri="{FF2B5EF4-FFF2-40B4-BE49-F238E27FC236}">
                <a16:creationId xmlns:a16="http://schemas.microsoft.com/office/drawing/2014/main" id="{08551D48-FACE-484F-972B-C48943D2756E}"/>
              </a:ext>
            </a:extLst>
          </p:cNvPr>
          <p:cNvSpPr/>
          <p:nvPr userDrawn="1"/>
        </p:nvSpPr>
        <p:spPr>
          <a:xfrm>
            <a:off x="15064" y="0"/>
            <a:ext cx="12287773" cy="6892264"/>
          </a:xfrm>
          <a:prstGeom prst="rect">
            <a:avLst/>
          </a:prstGeom>
          <a:gradFill flip="none" rotWithShape="1">
            <a:gsLst>
              <a:gs pos="75000">
                <a:srgbClr val="FFFFFF"/>
              </a:gs>
              <a:gs pos="54000">
                <a:srgbClr val="FFFFFF">
                  <a:alpha val="84000"/>
                </a:srgbClr>
              </a:gs>
              <a:gs pos="37000">
                <a:srgbClr val="FFFFFF">
                  <a:alpha val="79000"/>
                </a:srgbClr>
              </a:gs>
              <a:gs pos="21000">
                <a:srgbClr val="FFFFFF">
                  <a:alpha val="43000"/>
                </a:srgbClr>
              </a:gs>
              <a:gs pos="0">
                <a:schemeClr val="bg1">
                  <a:alpha val="1000"/>
                </a:schemeClr>
              </a:gs>
              <a:gs pos="96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Arial" panose="020B0604020202020204" pitchFamily="34"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3" name="矩形 5">
            <a:extLst>
              <a:ext uri="{FF2B5EF4-FFF2-40B4-BE49-F238E27FC236}">
                <a16:creationId xmlns:a16="http://schemas.microsoft.com/office/drawing/2014/main" id="{1EFF5419-9FC4-0C46-B1B0-DB902CF71DD2}"/>
              </a:ext>
            </a:extLst>
          </p:cNvPr>
          <p:cNvSpPr/>
          <p:nvPr userDrawn="1"/>
        </p:nvSpPr>
        <p:spPr>
          <a:xfrm>
            <a:off x="1" y="0"/>
            <a:ext cx="4295553" cy="6857998"/>
          </a:xfrm>
          <a:prstGeom prst="rect">
            <a:avLst/>
          </a:prstGeom>
          <a:gradFill flip="none" rotWithShape="1">
            <a:gsLst>
              <a:gs pos="0">
                <a:srgbClr val="506EAE">
                  <a:alpha val="62000"/>
                </a:srgbClr>
              </a:gs>
              <a:gs pos="100000">
                <a:srgbClr val="1D3656"/>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489990" y="6200042"/>
            <a:ext cx="2431991" cy="481736"/>
          </a:xfrm>
          <a:prstGeom prst="rect">
            <a:avLst/>
          </a:prstGeom>
        </p:spPr>
      </p:pic>
    </p:spTree>
    <p:extLst>
      <p:ext uri="{BB962C8B-B14F-4D97-AF65-F5344CB8AC3E}">
        <p14:creationId xmlns:p14="http://schemas.microsoft.com/office/powerpoint/2010/main" val="296890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A95292-3F23-4F71-B9A2-841CAB03EFD9}" type="slidenum">
              <a:rPr lang="en-US"/>
              <a:pPr>
                <a:defRPr/>
              </a:pPr>
              <a:t>‹#›</a:t>
            </a:fld>
            <a:endParaRPr lang="en-US"/>
          </a:p>
        </p:txBody>
      </p:sp>
    </p:spTree>
    <p:extLst>
      <p:ext uri="{BB962C8B-B14F-4D97-AF65-F5344CB8AC3E}">
        <p14:creationId xmlns:p14="http://schemas.microsoft.com/office/powerpoint/2010/main" val="47145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02F3-D295-466B-994E-BBA0751928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9F106B-F774-4D49-992F-9B62AA8952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521BB4-FA0D-47EB-B673-CC9825AE8CFE}"/>
              </a:ext>
            </a:extLst>
          </p:cNvPr>
          <p:cNvSpPr>
            <a:spLocks noGrp="1"/>
          </p:cNvSpPr>
          <p:nvPr>
            <p:ph type="dt" sz="half" idx="10"/>
          </p:nvPr>
        </p:nvSpPr>
        <p:spPr/>
        <p:txBody>
          <a:bodyPr/>
          <a:lstStyle/>
          <a:p>
            <a:fld id="{2B890912-AF9F-4A43-B368-934F583CE2F6}" type="datetimeFigureOut">
              <a:rPr lang="en-GB" smtClean="0"/>
              <a:t>17/04/2024</a:t>
            </a:fld>
            <a:endParaRPr lang="en-GB"/>
          </a:p>
        </p:txBody>
      </p:sp>
      <p:sp>
        <p:nvSpPr>
          <p:cNvPr id="5" name="Footer Placeholder 4">
            <a:extLst>
              <a:ext uri="{FF2B5EF4-FFF2-40B4-BE49-F238E27FC236}">
                <a16:creationId xmlns:a16="http://schemas.microsoft.com/office/drawing/2014/main" id="{80DD4A9D-1E41-44A8-A8AE-EA0B279FA2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B900FB-3B62-4F80-9608-BE26DE730ADD}"/>
              </a:ext>
            </a:extLst>
          </p:cNvPr>
          <p:cNvSpPr>
            <a:spLocks noGrp="1"/>
          </p:cNvSpPr>
          <p:nvPr>
            <p:ph type="sldNum" sz="quarter" idx="12"/>
          </p:nvPr>
        </p:nvSpPr>
        <p:spPr/>
        <p:txBody>
          <a:bodyPr/>
          <a:lstStyle/>
          <a:p>
            <a:fld id="{0BAB8DC2-0632-4598-88CD-69E5F3DAEC41}" type="slidenum">
              <a:rPr lang="en-GB" smtClean="0"/>
              <a:t>‹#›</a:t>
            </a:fld>
            <a:endParaRPr lang="en-GB"/>
          </a:p>
        </p:txBody>
      </p:sp>
    </p:spTree>
    <p:extLst>
      <p:ext uri="{BB962C8B-B14F-4D97-AF65-F5344CB8AC3E}">
        <p14:creationId xmlns:p14="http://schemas.microsoft.com/office/powerpoint/2010/main" val="192287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33980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D54B9-F2A7-4FFF-9D77-5DA942986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462557C2-113E-4A34-8911-A50E353E9CE5}"/>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BFBCE85-97F0-4F9A-BD88-99ECA8B51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D4E44F-BFBB-4DDD-863B-D41AF6EB9041}"/>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2581277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ags" Target="../tags/tag1.xml"/><Relationship Id="rId3" Type="http://schemas.openxmlformats.org/officeDocument/2006/relationships/slideLayout" Target="../slideLayouts/slideLayout12.xml"/><Relationship Id="rId21" Type="http://schemas.openxmlformats.org/officeDocument/2006/relationships/image" Target="../media/image10.jpe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emf"/><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oleObject" Target="../embeddings/oleObject1.bin"/><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0.jpeg"/><Relationship Id="rId2" Type="http://schemas.openxmlformats.org/officeDocument/2006/relationships/slideLayout" Target="../slideLayouts/slideLayout27.xml"/><Relationship Id="rId16" Type="http://schemas.openxmlformats.org/officeDocument/2006/relationships/image" Target="../media/image9.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oleObject" Target="../embeddings/oleObject9.bin"/><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17/04/2024</a:t>
            </a:fld>
            <a:endParaRPr lang="en-GB" dirty="0"/>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28347895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 id="2147483677" r:id="rId5"/>
    <p:sldLayoutId id="214748367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8"/>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19" imgW="360" imgH="360" progId="TCLayout.ActiveDocument.1">
                  <p:embed/>
                </p:oleObj>
              </mc:Choice>
              <mc:Fallback>
                <p:oleObj name="think-cell Slide" r:id="rId19" imgW="360" imgH="360" progId="TCLayout.ActiveDocument.1">
                  <p:embed/>
                  <p:pic>
                    <p:nvPicPr>
                      <p:cNvPr id="16" name="Object 15"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Rectangle 2"/>
          <p:cNvSpPr>
            <a:spLocks noGrp="1" noChangeArrowheads="1"/>
          </p:cNvSpPr>
          <p:nvPr>
            <p:ph type="title"/>
          </p:nvPr>
        </p:nvSpPr>
        <p:spPr bwMode="auto">
          <a:xfrm>
            <a:off x="579988" y="163513"/>
            <a:ext cx="9863869" cy="831850"/>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p>
            <a:pPr lvl="0"/>
            <a:r>
              <a:rPr lang="en-GB" dirty="0"/>
              <a:t>Slide title</a:t>
            </a:r>
          </a:p>
        </p:txBody>
      </p:sp>
      <p:sp>
        <p:nvSpPr>
          <p:cNvPr id="1034" name="Rectangle 10"/>
          <p:cNvSpPr>
            <a:spLocks noGrp="1" noChangeArrowheads="1"/>
          </p:cNvSpPr>
          <p:nvPr>
            <p:ph type="body" idx="1"/>
          </p:nvPr>
        </p:nvSpPr>
        <p:spPr bwMode="auto">
          <a:xfrm>
            <a:off x="579969" y="1509714"/>
            <a:ext cx="11032067" cy="4613275"/>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dirty="0"/>
              <a:t>Body text</a:t>
            </a:r>
          </a:p>
          <a:p>
            <a:pPr lvl="1"/>
            <a:r>
              <a:rPr lang="en-GB" dirty="0"/>
              <a:t>First level</a:t>
            </a:r>
          </a:p>
          <a:p>
            <a:pPr lvl="2"/>
            <a:r>
              <a:rPr lang="en-GB" dirty="0"/>
              <a:t>Second level</a:t>
            </a:r>
          </a:p>
          <a:p>
            <a:pPr lvl="3"/>
            <a:r>
              <a:rPr lang="en-GB" dirty="0"/>
              <a:t>Third level</a:t>
            </a:r>
          </a:p>
          <a:p>
            <a:pPr lvl="4"/>
            <a:r>
              <a:rPr lang="en-GB" dirty="0"/>
              <a:t>Quotation level</a:t>
            </a:r>
          </a:p>
        </p:txBody>
      </p:sp>
      <p:sp>
        <p:nvSpPr>
          <p:cNvPr id="1036" name="Text Box 12"/>
          <p:cNvSpPr txBox="1">
            <a:spLocks noChangeArrowheads="1"/>
          </p:cNvSpPr>
          <p:nvPr/>
        </p:nvSpPr>
        <p:spPr bwMode="auto">
          <a:xfrm>
            <a:off x="11385552" y="6675438"/>
            <a:ext cx="234949" cy="131762"/>
          </a:xfrm>
          <a:prstGeom prst="rect">
            <a:avLst/>
          </a:prstGeom>
          <a:noFill/>
          <a:ln w="9525" algn="ctr">
            <a:noFill/>
            <a:miter lim="800000"/>
            <a:headEnd/>
            <a:tailEnd/>
          </a:ln>
          <a:effectLst/>
        </p:spPr>
        <p:txBody>
          <a:bodyPr wrap="none" lIns="0" tIns="0" rIns="0" bIns="0"/>
          <a:lstStyle/>
          <a:p>
            <a:pPr algn="r" defTabSz="615477">
              <a:spcBef>
                <a:spcPct val="0"/>
              </a:spcBef>
            </a:pPr>
            <a:endParaRPr lang="en-GB" sz="623" dirty="0">
              <a:solidFill>
                <a:schemeClr val="tx2"/>
              </a:solidFill>
              <a:latin typeface="+mn-lt"/>
            </a:endParaRPr>
          </a:p>
        </p:txBody>
      </p:sp>
      <p:pic>
        <p:nvPicPr>
          <p:cNvPr id="8" name="Picture 7" descr="A picture containing clipart&#10;&#10;Description generated with very high confidence">
            <a:extLst>
              <a:ext uri="{FF2B5EF4-FFF2-40B4-BE49-F238E27FC236}">
                <a16:creationId xmlns:a16="http://schemas.microsoft.com/office/drawing/2014/main" id="{082D4D33-8F68-413E-BC72-34976D05CE2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633848" y="360000"/>
            <a:ext cx="1330037" cy="436418"/>
          </a:xfrm>
          <a:prstGeom prst="rect">
            <a:avLst/>
          </a:prstGeom>
        </p:spPr>
      </p:pic>
      <p:sp>
        <p:nvSpPr>
          <p:cNvPr id="14" name="TextBox 13">
            <a:extLst>
              <a:ext uri="{FF2B5EF4-FFF2-40B4-BE49-F238E27FC236}">
                <a16:creationId xmlns:a16="http://schemas.microsoft.com/office/drawing/2014/main" id="{CE78A5F8-DE9B-4D18-AF3E-F87BEFA388E5}"/>
              </a:ext>
            </a:extLst>
          </p:cNvPr>
          <p:cNvSpPr txBox="1"/>
          <p:nvPr/>
        </p:nvSpPr>
        <p:spPr>
          <a:xfrm>
            <a:off x="358544" y="6372538"/>
            <a:ext cx="796753" cy="220188"/>
          </a:xfrm>
          <a:prstGeom prst="rect">
            <a:avLst/>
          </a:prstGeom>
          <a:noFill/>
        </p:spPr>
        <p:txBody>
          <a:bodyPr wrap="square" rtlCol="0">
            <a:spAutoFit/>
          </a:bodyPr>
          <a:lstStyle/>
          <a:p>
            <a:pPr algn="l" fontAlgn="auto"/>
            <a:fld id="{34F92BC6-D7C3-584B-87F2-0B845776A5AD}" type="slidenum">
              <a:rPr lang="en-US" sz="831" smtClean="0">
                <a:solidFill>
                  <a:srgbClr val="768692">
                    <a:lumMod val="60000"/>
                    <a:lumOff val="40000"/>
                  </a:srgbClr>
                </a:solidFill>
                <a:cs typeface="Arial" panose="020B0604020202020204" pitchFamily="34" charset="0"/>
              </a:rPr>
              <a:pPr algn="l" fontAlgn="auto"/>
              <a:t>‹#›</a:t>
            </a:fld>
            <a:r>
              <a:rPr lang="en-US" sz="831" dirty="0">
                <a:solidFill>
                  <a:srgbClr val="768692">
                    <a:lumMod val="60000"/>
                    <a:lumOff val="40000"/>
                  </a:srgbClr>
                </a:solidFill>
                <a:cs typeface="Arial" panose="020B0604020202020204" pitchFamily="34" charset="0"/>
              </a:rPr>
              <a:t> </a:t>
            </a:r>
            <a:r>
              <a:rPr lang="en-US" sz="831" dirty="0">
                <a:solidFill>
                  <a:srgbClr val="768692"/>
                </a:solidFill>
                <a:cs typeface="Arial" panose="020B0604020202020204" pitchFamily="34" charset="0"/>
              </a:rPr>
              <a:t>  </a:t>
            </a:r>
            <a:r>
              <a:rPr lang="en-US" sz="831" dirty="0">
                <a:solidFill>
                  <a:srgbClr val="005EB8"/>
                </a:solidFill>
                <a:cs typeface="Arial" panose="020B0604020202020204" pitchFamily="34" charset="0"/>
              </a:rPr>
              <a:t>|</a:t>
            </a:r>
            <a:endParaRPr lang="en-US" sz="831" dirty="0">
              <a:solidFill>
                <a:srgbClr val="768692"/>
              </a:solidFill>
              <a:cs typeface="Arial" panose="020B0604020202020204" pitchFamily="34" charset="0"/>
            </a:endParaRPr>
          </a:p>
        </p:txBody>
      </p:sp>
    </p:spTree>
    <p:extLst>
      <p:ext uri="{BB962C8B-B14F-4D97-AF65-F5344CB8AC3E}">
        <p14:creationId xmlns:p14="http://schemas.microsoft.com/office/powerpoint/2010/main" val="14745878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defTabSz="615477" rtl="0" eaLnBrk="1" fontAlgn="base" hangingPunct="1">
        <a:spcBef>
          <a:spcPct val="0"/>
        </a:spcBef>
        <a:spcAft>
          <a:spcPct val="0"/>
        </a:spcAft>
        <a:defRPr sz="1661" b="1">
          <a:solidFill>
            <a:schemeClr val="tx2"/>
          </a:solidFill>
          <a:latin typeface="+mj-lt"/>
          <a:ea typeface="+mj-ea"/>
          <a:cs typeface="+mj-cs"/>
        </a:defRPr>
      </a:lvl1pPr>
      <a:lvl2pPr algn="l" defTabSz="615477" rtl="0" eaLnBrk="1" fontAlgn="base" hangingPunct="1">
        <a:spcBef>
          <a:spcPct val="0"/>
        </a:spcBef>
        <a:spcAft>
          <a:spcPct val="0"/>
        </a:spcAft>
        <a:defRPr sz="1661" b="1">
          <a:solidFill>
            <a:schemeClr val="tx2"/>
          </a:solidFill>
          <a:latin typeface="Trebuchet MS" pitchFamily="34" charset="0"/>
          <a:cs typeface="Arial" charset="0"/>
        </a:defRPr>
      </a:lvl2pPr>
      <a:lvl3pPr algn="l" defTabSz="615477" rtl="0" eaLnBrk="1" fontAlgn="base" hangingPunct="1">
        <a:spcBef>
          <a:spcPct val="0"/>
        </a:spcBef>
        <a:spcAft>
          <a:spcPct val="0"/>
        </a:spcAft>
        <a:defRPr sz="1661" b="1">
          <a:solidFill>
            <a:schemeClr val="tx2"/>
          </a:solidFill>
          <a:latin typeface="Trebuchet MS" pitchFamily="34" charset="0"/>
          <a:cs typeface="Arial" charset="0"/>
        </a:defRPr>
      </a:lvl3pPr>
      <a:lvl4pPr algn="l" defTabSz="615477" rtl="0" eaLnBrk="1" fontAlgn="base" hangingPunct="1">
        <a:spcBef>
          <a:spcPct val="0"/>
        </a:spcBef>
        <a:spcAft>
          <a:spcPct val="0"/>
        </a:spcAft>
        <a:defRPr sz="1661" b="1">
          <a:solidFill>
            <a:schemeClr val="tx2"/>
          </a:solidFill>
          <a:latin typeface="Trebuchet MS" pitchFamily="34" charset="0"/>
          <a:cs typeface="Arial" charset="0"/>
        </a:defRPr>
      </a:lvl4pPr>
      <a:lvl5pPr algn="l" defTabSz="615477" rtl="0" eaLnBrk="1" fontAlgn="base" hangingPunct="1">
        <a:spcBef>
          <a:spcPct val="0"/>
        </a:spcBef>
        <a:spcAft>
          <a:spcPct val="0"/>
        </a:spcAft>
        <a:defRPr sz="1661" b="1">
          <a:solidFill>
            <a:schemeClr val="tx2"/>
          </a:solidFill>
          <a:latin typeface="Trebuchet MS" pitchFamily="34" charset="0"/>
          <a:cs typeface="Arial" charset="0"/>
        </a:defRPr>
      </a:lvl5pPr>
      <a:lvl6pPr marL="316531" algn="l" defTabSz="615477" rtl="0" eaLnBrk="1" fontAlgn="base" hangingPunct="1">
        <a:spcBef>
          <a:spcPct val="0"/>
        </a:spcBef>
        <a:spcAft>
          <a:spcPct val="0"/>
        </a:spcAft>
        <a:defRPr sz="1661" b="1">
          <a:solidFill>
            <a:schemeClr val="tx2"/>
          </a:solidFill>
          <a:latin typeface="Trebuchet MS" pitchFamily="34" charset="0"/>
          <a:cs typeface="Arial" charset="0"/>
        </a:defRPr>
      </a:lvl6pPr>
      <a:lvl7pPr marL="633062" algn="l" defTabSz="615477" rtl="0" eaLnBrk="1" fontAlgn="base" hangingPunct="1">
        <a:spcBef>
          <a:spcPct val="0"/>
        </a:spcBef>
        <a:spcAft>
          <a:spcPct val="0"/>
        </a:spcAft>
        <a:defRPr sz="1661" b="1">
          <a:solidFill>
            <a:schemeClr val="tx2"/>
          </a:solidFill>
          <a:latin typeface="Trebuchet MS" pitchFamily="34" charset="0"/>
          <a:cs typeface="Arial" charset="0"/>
        </a:defRPr>
      </a:lvl7pPr>
      <a:lvl8pPr marL="949593" algn="l" defTabSz="615477" rtl="0" eaLnBrk="1" fontAlgn="base" hangingPunct="1">
        <a:spcBef>
          <a:spcPct val="0"/>
        </a:spcBef>
        <a:spcAft>
          <a:spcPct val="0"/>
        </a:spcAft>
        <a:defRPr sz="1661" b="1">
          <a:solidFill>
            <a:schemeClr val="tx2"/>
          </a:solidFill>
          <a:latin typeface="Trebuchet MS" pitchFamily="34" charset="0"/>
          <a:cs typeface="Arial" charset="0"/>
        </a:defRPr>
      </a:lvl8pPr>
      <a:lvl9pPr marL="1266124" algn="l" defTabSz="615477" rtl="0" eaLnBrk="1" fontAlgn="base" hangingPunct="1">
        <a:spcBef>
          <a:spcPct val="0"/>
        </a:spcBef>
        <a:spcAft>
          <a:spcPct val="0"/>
        </a:spcAft>
        <a:defRPr sz="1661" b="1">
          <a:solidFill>
            <a:schemeClr val="tx2"/>
          </a:solidFill>
          <a:latin typeface="Trebuchet MS" pitchFamily="34" charset="0"/>
          <a:cs typeface="Arial" charset="0"/>
        </a:defRPr>
      </a:lvl9pPr>
    </p:titleStyle>
    <p:bodyStyle>
      <a:lvl1pPr algn="l" defTabSz="615477" rtl="0" eaLnBrk="1" fontAlgn="base" hangingPunct="1">
        <a:spcBef>
          <a:spcPct val="20000"/>
        </a:spcBef>
        <a:spcAft>
          <a:spcPct val="0"/>
        </a:spcAft>
        <a:defRPr sz="1108" b="1">
          <a:solidFill>
            <a:schemeClr val="tx1"/>
          </a:solidFill>
          <a:latin typeface="+mn-lt"/>
          <a:ea typeface="+mn-ea"/>
          <a:cs typeface="+mn-cs"/>
        </a:defRPr>
      </a:lvl1pPr>
      <a:lvl2pPr marL="307739" indent="-153869" algn="l" defTabSz="615477" rtl="0" eaLnBrk="1" fontAlgn="base" hangingPunct="1">
        <a:spcBef>
          <a:spcPct val="20000"/>
        </a:spcBef>
        <a:spcAft>
          <a:spcPct val="0"/>
        </a:spcAft>
        <a:buClrTx/>
        <a:buChar char="•"/>
        <a:defRPr sz="1108">
          <a:solidFill>
            <a:schemeClr val="tx1"/>
          </a:solidFill>
          <a:latin typeface="+mn-lt"/>
          <a:cs typeface="+mn-cs"/>
        </a:defRPr>
      </a:lvl2pPr>
      <a:lvl3pPr marL="615477" indent="-153869" algn="l" defTabSz="615477" rtl="0" eaLnBrk="1" fontAlgn="base" hangingPunct="1">
        <a:spcBef>
          <a:spcPct val="20000"/>
        </a:spcBef>
        <a:spcAft>
          <a:spcPct val="0"/>
        </a:spcAft>
        <a:buClrTx/>
        <a:buFont typeface="Arial" panose="020B0604020202020204" pitchFamily="34" charset="0"/>
        <a:buChar char="•"/>
        <a:defRPr sz="1108">
          <a:solidFill>
            <a:schemeClr val="tx1"/>
          </a:solidFill>
          <a:latin typeface="+mn-lt"/>
          <a:cs typeface="+mn-cs"/>
        </a:defRPr>
      </a:lvl3pPr>
      <a:lvl4pPr marL="926513" indent="-157167" algn="l" defTabSz="615477" rtl="0" eaLnBrk="1" fontAlgn="base" hangingPunct="1">
        <a:spcBef>
          <a:spcPct val="20000"/>
        </a:spcBef>
        <a:spcAft>
          <a:spcPct val="0"/>
        </a:spcAft>
        <a:buClrTx/>
        <a:buFont typeface="Trebuchet MS" pitchFamily="34" charset="0"/>
        <a:buChar char="–"/>
        <a:defRPr sz="1108">
          <a:solidFill>
            <a:schemeClr val="tx1"/>
          </a:solidFill>
          <a:latin typeface="+mn-lt"/>
          <a:cs typeface="+mn-cs"/>
        </a:defRPr>
      </a:lvl4pPr>
      <a:lvl5pPr marL="1383725" indent="-152771" algn="l" defTabSz="615477" rtl="0" eaLnBrk="1" fontAlgn="base" hangingPunct="1">
        <a:spcBef>
          <a:spcPct val="20000"/>
        </a:spcBef>
        <a:spcAft>
          <a:spcPct val="0"/>
        </a:spcAft>
        <a:buClrTx/>
        <a:buFont typeface="Trebuchet MS" pitchFamily="34" charset="0"/>
        <a:buChar char="–"/>
        <a:defRPr sz="1108">
          <a:solidFill>
            <a:schemeClr val="tx1"/>
          </a:solidFill>
          <a:latin typeface="+mn-lt"/>
          <a:cs typeface="+mn-cs"/>
        </a:defRPr>
      </a:lvl5pPr>
      <a:lvl6pPr marL="1700255"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6pPr>
      <a:lvl7pPr marL="2016786"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7pPr>
      <a:lvl8pPr marL="2333318"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8pPr>
      <a:lvl9pPr marL="2649848"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9pPr>
    </p:bodyStyle>
    <p:otherStyle>
      <a:defPPr>
        <a:defRPr lang="en-US"/>
      </a:defPPr>
      <a:lvl1pPr marL="0" algn="l" defTabSz="633062" rtl="0" eaLnBrk="1" latinLnBrk="0" hangingPunct="1">
        <a:defRPr sz="1247" kern="1200">
          <a:solidFill>
            <a:schemeClr val="tx1"/>
          </a:solidFill>
          <a:latin typeface="+mn-lt"/>
          <a:ea typeface="+mn-ea"/>
          <a:cs typeface="+mn-cs"/>
        </a:defRPr>
      </a:lvl1pPr>
      <a:lvl2pPr marL="316531" algn="l" defTabSz="633062" rtl="0" eaLnBrk="1" latinLnBrk="0" hangingPunct="1">
        <a:defRPr sz="1247" kern="1200">
          <a:solidFill>
            <a:schemeClr val="tx1"/>
          </a:solidFill>
          <a:latin typeface="+mn-lt"/>
          <a:ea typeface="+mn-ea"/>
          <a:cs typeface="+mn-cs"/>
        </a:defRPr>
      </a:lvl2pPr>
      <a:lvl3pPr marL="633062" algn="l" defTabSz="633062" rtl="0" eaLnBrk="1" latinLnBrk="0" hangingPunct="1">
        <a:defRPr sz="1247" kern="1200">
          <a:solidFill>
            <a:schemeClr val="tx1"/>
          </a:solidFill>
          <a:latin typeface="+mn-lt"/>
          <a:ea typeface="+mn-ea"/>
          <a:cs typeface="+mn-cs"/>
        </a:defRPr>
      </a:lvl3pPr>
      <a:lvl4pPr marL="949593" algn="l" defTabSz="633062" rtl="0" eaLnBrk="1" latinLnBrk="0" hangingPunct="1">
        <a:defRPr sz="1247" kern="1200">
          <a:solidFill>
            <a:schemeClr val="tx1"/>
          </a:solidFill>
          <a:latin typeface="+mn-lt"/>
          <a:ea typeface="+mn-ea"/>
          <a:cs typeface="+mn-cs"/>
        </a:defRPr>
      </a:lvl4pPr>
      <a:lvl5pPr marL="1266124" algn="l" defTabSz="633062" rtl="0" eaLnBrk="1" latinLnBrk="0" hangingPunct="1">
        <a:defRPr sz="1247" kern="1200">
          <a:solidFill>
            <a:schemeClr val="tx1"/>
          </a:solidFill>
          <a:latin typeface="+mn-lt"/>
          <a:ea typeface="+mn-ea"/>
          <a:cs typeface="+mn-cs"/>
        </a:defRPr>
      </a:lvl5pPr>
      <a:lvl6pPr marL="1582655" algn="l" defTabSz="633062" rtl="0" eaLnBrk="1" latinLnBrk="0" hangingPunct="1">
        <a:defRPr sz="1247" kern="1200">
          <a:solidFill>
            <a:schemeClr val="tx1"/>
          </a:solidFill>
          <a:latin typeface="+mn-lt"/>
          <a:ea typeface="+mn-ea"/>
          <a:cs typeface="+mn-cs"/>
        </a:defRPr>
      </a:lvl6pPr>
      <a:lvl7pPr marL="1899186" algn="l" defTabSz="633062" rtl="0" eaLnBrk="1" latinLnBrk="0" hangingPunct="1">
        <a:defRPr sz="1247" kern="1200">
          <a:solidFill>
            <a:schemeClr val="tx1"/>
          </a:solidFill>
          <a:latin typeface="+mn-lt"/>
          <a:ea typeface="+mn-ea"/>
          <a:cs typeface="+mn-cs"/>
        </a:defRPr>
      </a:lvl7pPr>
      <a:lvl8pPr marL="2215717" algn="l" defTabSz="633062" rtl="0" eaLnBrk="1" latinLnBrk="0" hangingPunct="1">
        <a:defRPr sz="1247" kern="1200">
          <a:solidFill>
            <a:schemeClr val="tx1"/>
          </a:solidFill>
          <a:latin typeface="+mn-lt"/>
          <a:ea typeface="+mn-ea"/>
          <a:cs typeface="+mn-cs"/>
        </a:defRPr>
      </a:lvl8pPr>
      <a:lvl9pPr marL="2532248" algn="l" defTabSz="633062" rtl="0" eaLnBrk="1" latinLnBrk="0" hangingPunct="1">
        <a:defRPr sz="12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4"/>
            </p:custDataLst>
          </p:nvPr>
        </p:nvGraphicFramePr>
        <p:xfrm>
          <a:off x="1976" y="1598"/>
          <a:ext cx="1953" cy="1587"/>
        </p:xfrm>
        <a:graphic>
          <a:graphicData uri="http://schemas.openxmlformats.org/presentationml/2006/ole">
            <mc:AlternateContent xmlns:mc="http://schemas.openxmlformats.org/markup-compatibility/2006">
              <mc:Choice xmlns:v="urn:schemas-microsoft-com:vml" Requires="v">
                <p:oleObj name="think-cell Slide" r:id="rId15" imgW="360" imgH="360" progId="TCLayout.ActiveDocument.1">
                  <p:embed/>
                </p:oleObj>
              </mc:Choice>
              <mc:Fallback>
                <p:oleObj name="think-cell Slide" r:id="rId15" imgW="360" imgH="360" progId="TCLayout.ActiveDocument.1">
                  <p:embed/>
                  <p:pic>
                    <p:nvPicPr>
                      <p:cNvPr id="16" name="Object 15"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76" y="1598"/>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Rectangle 2"/>
          <p:cNvSpPr>
            <a:spLocks noGrp="1" noChangeArrowheads="1"/>
          </p:cNvSpPr>
          <p:nvPr>
            <p:ph type="title"/>
          </p:nvPr>
        </p:nvSpPr>
        <p:spPr bwMode="auto">
          <a:xfrm>
            <a:off x="579988" y="163513"/>
            <a:ext cx="9863869" cy="831850"/>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p>
            <a:pPr lvl="0"/>
            <a:r>
              <a:rPr lang="en-GB" dirty="0"/>
              <a:t>Slide title</a:t>
            </a:r>
          </a:p>
        </p:txBody>
      </p:sp>
      <p:sp>
        <p:nvSpPr>
          <p:cNvPr id="1034" name="Rectangle 10"/>
          <p:cNvSpPr>
            <a:spLocks noGrp="1" noChangeArrowheads="1"/>
          </p:cNvSpPr>
          <p:nvPr>
            <p:ph type="body" idx="1"/>
          </p:nvPr>
        </p:nvSpPr>
        <p:spPr bwMode="auto">
          <a:xfrm>
            <a:off x="579969" y="1509714"/>
            <a:ext cx="11032067" cy="4613275"/>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dirty="0"/>
              <a:t>Body text</a:t>
            </a:r>
          </a:p>
          <a:p>
            <a:pPr lvl="1"/>
            <a:r>
              <a:rPr lang="en-GB" dirty="0"/>
              <a:t>First level</a:t>
            </a:r>
          </a:p>
          <a:p>
            <a:pPr lvl="2"/>
            <a:r>
              <a:rPr lang="en-GB" dirty="0"/>
              <a:t>Second level</a:t>
            </a:r>
          </a:p>
          <a:p>
            <a:pPr lvl="3"/>
            <a:r>
              <a:rPr lang="en-GB" dirty="0"/>
              <a:t>Third level</a:t>
            </a:r>
          </a:p>
          <a:p>
            <a:pPr lvl="4"/>
            <a:r>
              <a:rPr lang="en-GB" dirty="0"/>
              <a:t>Quotation level</a:t>
            </a:r>
          </a:p>
        </p:txBody>
      </p:sp>
      <p:sp>
        <p:nvSpPr>
          <p:cNvPr id="1036" name="Text Box 12"/>
          <p:cNvSpPr txBox="1">
            <a:spLocks noChangeArrowheads="1"/>
          </p:cNvSpPr>
          <p:nvPr/>
        </p:nvSpPr>
        <p:spPr bwMode="auto">
          <a:xfrm>
            <a:off x="11385552" y="6675438"/>
            <a:ext cx="234949" cy="131762"/>
          </a:xfrm>
          <a:prstGeom prst="rect">
            <a:avLst/>
          </a:prstGeom>
          <a:noFill/>
          <a:ln w="9525" algn="ctr">
            <a:noFill/>
            <a:miter lim="800000"/>
            <a:headEnd/>
            <a:tailEnd/>
          </a:ln>
          <a:effectLst/>
        </p:spPr>
        <p:txBody>
          <a:bodyPr wrap="none" lIns="0" tIns="0" rIns="0" bIns="0"/>
          <a:lstStyle/>
          <a:p>
            <a:pPr algn="r" defTabSz="615477">
              <a:spcBef>
                <a:spcPct val="0"/>
              </a:spcBef>
            </a:pPr>
            <a:endParaRPr lang="en-GB" sz="623" dirty="0">
              <a:solidFill>
                <a:schemeClr val="tx2"/>
              </a:solidFill>
              <a:latin typeface="+mn-lt"/>
            </a:endParaRPr>
          </a:p>
        </p:txBody>
      </p:sp>
      <p:pic>
        <p:nvPicPr>
          <p:cNvPr id="8" name="Picture 7" descr="A picture containing clipart&#10;&#10;Description generated with very high confidence">
            <a:extLst>
              <a:ext uri="{FF2B5EF4-FFF2-40B4-BE49-F238E27FC236}">
                <a16:creationId xmlns:a16="http://schemas.microsoft.com/office/drawing/2014/main" id="{082D4D33-8F68-413E-BC72-34976D05CE2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633848" y="360000"/>
            <a:ext cx="1330037" cy="436418"/>
          </a:xfrm>
          <a:prstGeom prst="rect">
            <a:avLst/>
          </a:prstGeom>
        </p:spPr>
      </p:pic>
      <p:sp>
        <p:nvSpPr>
          <p:cNvPr id="14" name="TextBox 13">
            <a:extLst>
              <a:ext uri="{FF2B5EF4-FFF2-40B4-BE49-F238E27FC236}">
                <a16:creationId xmlns:a16="http://schemas.microsoft.com/office/drawing/2014/main" id="{CE78A5F8-DE9B-4D18-AF3E-F87BEFA388E5}"/>
              </a:ext>
            </a:extLst>
          </p:cNvPr>
          <p:cNvSpPr txBox="1"/>
          <p:nvPr/>
        </p:nvSpPr>
        <p:spPr>
          <a:xfrm>
            <a:off x="358544" y="6372538"/>
            <a:ext cx="796753" cy="220188"/>
          </a:xfrm>
          <a:prstGeom prst="rect">
            <a:avLst/>
          </a:prstGeom>
          <a:noFill/>
        </p:spPr>
        <p:txBody>
          <a:bodyPr wrap="square" rtlCol="0">
            <a:spAutoFit/>
          </a:bodyPr>
          <a:lstStyle/>
          <a:p>
            <a:pPr algn="l" fontAlgn="auto"/>
            <a:fld id="{34F92BC6-D7C3-584B-87F2-0B845776A5AD}" type="slidenum">
              <a:rPr lang="en-US" sz="831" smtClean="0">
                <a:solidFill>
                  <a:srgbClr val="768692">
                    <a:lumMod val="60000"/>
                    <a:lumOff val="40000"/>
                  </a:srgbClr>
                </a:solidFill>
                <a:cs typeface="Arial" panose="020B0604020202020204" pitchFamily="34" charset="0"/>
              </a:rPr>
              <a:pPr algn="l" fontAlgn="auto"/>
              <a:t>‹#›</a:t>
            </a:fld>
            <a:r>
              <a:rPr lang="en-US" sz="831" dirty="0">
                <a:solidFill>
                  <a:srgbClr val="768692">
                    <a:lumMod val="60000"/>
                    <a:lumOff val="40000"/>
                  </a:srgbClr>
                </a:solidFill>
                <a:cs typeface="Arial" panose="020B0604020202020204" pitchFamily="34" charset="0"/>
              </a:rPr>
              <a:t> </a:t>
            </a:r>
            <a:r>
              <a:rPr lang="en-US" sz="831" dirty="0">
                <a:solidFill>
                  <a:srgbClr val="768692"/>
                </a:solidFill>
                <a:cs typeface="Arial" panose="020B0604020202020204" pitchFamily="34" charset="0"/>
              </a:rPr>
              <a:t>  </a:t>
            </a:r>
            <a:r>
              <a:rPr lang="en-US" sz="831" dirty="0">
                <a:solidFill>
                  <a:srgbClr val="005EB8"/>
                </a:solidFill>
                <a:cs typeface="Arial" panose="020B0604020202020204" pitchFamily="34" charset="0"/>
              </a:rPr>
              <a:t>|</a:t>
            </a:r>
            <a:endParaRPr lang="en-US" sz="831" dirty="0">
              <a:solidFill>
                <a:srgbClr val="768692"/>
              </a:solidFill>
              <a:cs typeface="Arial" panose="020B0604020202020204" pitchFamily="34" charset="0"/>
            </a:endParaRPr>
          </a:p>
        </p:txBody>
      </p:sp>
    </p:spTree>
    <p:extLst>
      <p:ext uri="{BB962C8B-B14F-4D97-AF65-F5344CB8AC3E}">
        <p14:creationId xmlns:p14="http://schemas.microsoft.com/office/powerpoint/2010/main" val="21712464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615477" rtl="0" eaLnBrk="1" fontAlgn="base" hangingPunct="1">
        <a:spcBef>
          <a:spcPct val="0"/>
        </a:spcBef>
        <a:spcAft>
          <a:spcPct val="0"/>
        </a:spcAft>
        <a:defRPr sz="1661" b="1">
          <a:solidFill>
            <a:schemeClr val="tx2"/>
          </a:solidFill>
          <a:latin typeface="+mj-lt"/>
          <a:ea typeface="+mj-ea"/>
          <a:cs typeface="+mj-cs"/>
        </a:defRPr>
      </a:lvl1pPr>
      <a:lvl2pPr algn="l" defTabSz="615477" rtl="0" eaLnBrk="1" fontAlgn="base" hangingPunct="1">
        <a:spcBef>
          <a:spcPct val="0"/>
        </a:spcBef>
        <a:spcAft>
          <a:spcPct val="0"/>
        </a:spcAft>
        <a:defRPr sz="1661" b="1">
          <a:solidFill>
            <a:schemeClr val="tx2"/>
          </a:solidFill>
          <a:latin typeface="Trebuchet MS" pitchFamily="34" charset="0"/>
          <a:cs typeface="Arial" charset="0"/>
        </a:defRPr>
      </a:lvl2pPr>
      <a:lvl3pPr algn="l" defTabSz="615477" rtl="0" eaLnBrk="1" fontAlgn="base" hangingPunct="1">
        <a:spcBef>
          <a:spcPct val="0"/>
        </a:spcBef>
        <a:spcAft>
          <a:spcPct val="0"/>
        </a:spcAft>
        <a:defRPr sz="1661" b="1">
          <a:solidFill>
            <a:schemeClr val="tx2"/>
          </a:solidFill>
          <a:latin typeface="Trebuchet MS" pitchFamily="34" charset="0"/>
          <a:cs typeface="Arial" charset="0"/>
        </a:defRPr>
      </a:lvl3pPr>
      <a:lvl4pPr algn="l" defTabSz="615477" rtl="0" eaLnBrk="1" fontAlgn="base" hangingPunct="1">
        <a:spcBef>
          <a:spcPct val="0"/>
        </a:spcBef>
        <a:spcAft>
          <a:spcPct val="0"/>
        </a:spcAft>
        <a:defRPr sz="1661" b="1">
          <a:solidFill>
            <a:schemeClr val="tx2"/>
          </a:solidFill>
          <a:latin typeface="Trebuchet MS" pitchFamily="34" charset="0"/>
          <a:cs typeface="Arial" charset="0"/>
        </a:defRPr>
      </a:lvl4pPr>
      <a:lvl5pPr algn="l" defTabSz="615477" rtl="0" eaLnBrk="1" fontAlgn="base" hangingPunct="1">
        <a:spcBef>
          <a:spcPct val="0"/>
        </a:spcBef>
        <a:spcAft>
          <a:spcPct val="0"/>
        </a:spcAft>
        <a:defRPr sz="1661" b="1">
          <a:solidFill>
            <a:schemeClr val="tx2"/>
          </a:solidFill>
          <a:latin typeface="Trebuchet MS" pitchFamily="34" charset="0"/>
          <a:cs typeface="Arial" charset="0"/>
        </a:defRPr>
      </a:lvl5pPr>
      <a:lvl6pPr marL="316531" algn="l" defTabSz="615477" rtl="0" eaLnBrk="1" fontAlgn="base" hangingPunct="1">
        <a:spcBef>
          <a:spcPct val="0"/>
        </a:spcBef>
        <a:spcAft>
          <a:spcPct val="0"/>
        </a:spcAft>
        <a:defRPr sz="1661" b="1">
          <a:solidFill>
            <a:schemeClr val="tx2"/>
          </a:solidFill>
          <a:latin typeface="Trebuchet MS" pitchFamily="34" charset="0"/>
          <a:cs typeface="Arial" charset="0"/>
        </a:defRPr>
      </a:lvl6pPr>
      <a:lvl7pPr marL="633062" algn="l" defTabSz="615477" rtl="0" eaLnBrk="1" fontAlgn="base" hangingPunct="1">
        <a:spcBef>
          <a:spcPct val="0"/>
        </a:spcBef>
        <a:spcAft>
          <a:spcPct val="0"/>
        </a:spcAft>
        <a:defRPr sz="1661" b="1">
          <a:solidFill>
            <a:schemeClr val="tx2"/>
          </a:solidFill>
          <a:latin typeface="Trebuchet MS" pitchFamily="34" charset="0"/>
          <a:cs typeface="Arial" charset="0"/>
        </a:defRPr>
      </a:lvl7pPr>
      <a:lvl8pPr marL="949593" algn="l" defTabSz="615477" rtl="0" eaLnBrk="1" fontAlgn="base" hangingPunct="1">
        <a:spcBef>
          <a:spcPct val="0"/>
        </a:spcBef>
        <a:spcAft>
          <a:spcPct val="0"/>
        </a:spcAft>
        <a:defRPr sz="1661" b="1">
          <a:solidFill>
            <a:schemeClr val="tx2"/>
          </a:solidFill>
          <a:latin typeface="Trebuchet MS" pitchFamily="34" charset="0"/>
          <a:cs typeface="Arial" charset="0"/>
        </a:defRPr>
      </a:lvl8pPr>
      <a:lvl9pPr marL="1266124" algn="l" defTabSz="615477" rtl="0" eaLnBrk="1" fontAlgn="base" hangingPunct="1">
        <a:spcBef>
          <a:spcPct val="0"/>
        </a:spcBef>
        <a:spcAft>
          <a:spcPct val="0"/>
        </a:spcAft>
        <a:defRPr sz="1661" b="1">
          <a:solidFill>
            <a:schemeClr val="tx2"/>
          </a:solidFill>
          <a:latin typeface="Trebuchet MS" pitchFamily="34" charset="0"/>
          <a:cs typeface="Arial" charset="0"/>
        </a:defRPr>
      </a:lvl9pPr>
    </p:titleStyle>
    <p:bodyStyle>
      <a:lvl1pPr algn="l" defTabSz="615477" rtl="0" eaLnBrk="1" fontAlgn="base" hangingPunct="1">
        <a:spcBef>
          <a:spcPct val="20000"/>
        </a:spcBef>
        <a:spcAft>
          <a:spcPct val="0"/>
        </a:spcAft>
        <a:defRPr sz="1108" b="1">
          <a:solidFill>
            <a:schemeClr val="tx1"/>
          </a:solidFill>
          <a:latin typeface="+mn-lt"/>
          <a:ea typeface="+mn-ea"/>
          <a:cs typeface="+mn-cs"/>
        </a:defRPr>
      </a:lvl1pPr>
      <a:lvl2pPr marL="307739" indent="-153869" algn="l" defTabSz="615477" rtl="0" eaLnBrk="1" fontAlgn="base" hangingPunct="1">
        <a:spcBef>
          <a:spcPct val="20000"/>
        </a:spcBef>
        <a:spcAft>
          <a:spcPct val="0"/>
        </a:spcAft>
        <a:buClrTx/>
        <a:buChar char="•"/>
        <a:defRPr sz="1108">
          <a:solidFill>
            <a:schemeClr val="tx1"/>
          </a:solidFill>
          <a:latin typeface="+mn-lt"/>
          <a:cs typeface="+mn-cs"/>
        </a:defRPr>
      </a:lvl2pPr>
      <a:lvl3pPr marL="615477" indent="-153869" algn="l" defTabSz="615477" rtl="0" eaLnBrk="1" fontAlgn="base" hangingPunct="1">
        <a:spcBef>
          <a:spcPct val="20000"/>
        </a:spcBef>
        <a:spcAft>
          <a:spcPct val="0"/>
        </a:spcAft>
        <a:buClrTx/>
        <a:buFont typeface="Arial" panose="020B0604020202020204" pitchFamily="34" charset="0"/>
        <a:buChar char="•"/>
        <a:defRPr sz="1108">
          <a:solidFill>
            <a:schemeClr val="tx1"/>
          </a:solidFill>
          <a:latin typeface="+mn-lt"/>
          <a:cs typeface="+mn-cs"/>
        </a:defRPr>
      </a:lvl3pPr>
      <a:lvl4pPr marL="926513" indent="-157167" algn="l" defTabSz="615477" rtl="0" eaLnBrk="1" fontAlgn="base" hangingPunct="1">
        <a:spcBef>
          <a:spcPct val="20000"/>
        </a:spcBef>
        <a:spcAft>
          <a:spcPct val="0"/>
        </a:spcAft>
        <a:buClrTx/>
        <a:buFont typeface="Trebuchet MS" pitchFamily="34" charset="0"/>
        <a:buChar char="–"/>
        <a:defRPr sz="1108">
          <a:solidFill>
            <a:schemeClr val="tx1"/>
          </a:solidFill>
          <a:latin typeface="+mn-lt"/>
          <a:cs typeface="+mn-cs"/>
        </a:defRPr>
      </a:lvl4pPr>
      <a:lvl5pPr marL="1383725" indent="-152771" algn="l" defTabSz="615477" rtl="0" eaLnBrk="1" fontAlgn="base" hangingPunct="1">
        <a:spcBef>
          <a:spcPct val="20000"/>
        </a:spcBef>
        <a:spcAft>
          <a:spcPct val="0"/>
        </a:spcAft>
        <a:buClrTx/>
        <a:buFont typeface="Trebuchet MS" pitchFamily="34" charset="0"/>
        <a:buChar char="–"/>
        <a:defRPr sz="1108">
          <a:solidFill>
            <a:schemeClr val="tx1"/>
          </a:solidFill>
          <a:latin typeface="+mn-lt"/>
          <a:cs typeface="+mn-cs"/>
        </a:defRPr>
      </a:lvl5pPr>
      <a:lvl6pPr marL="1700255"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6pPr>
      <a:lvl7pPr marL="2016786"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7pPr>
      <a:lvl8pPr marL="2333318"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8pPr>
      <a:lvl9pPr marL="2649848" indent="-152771" algn="l" defTabSz="615477" rtl="0" eaLnBrk="1" fontAlgn="base" hangingPunct="1">
        <a:spcBef>
          <a:spcPct val="20000"/>
        </a:spcBef>
        <a:spcAft>
          <a:spcPct val="0"/>
        </a:spcAft>
        <a:buClr>
          <a:schemeClr val="tx2"/>
        </a:buClr>
        <a:buFont typeface="Trebuchet MS" pitchFamily="34" charset="0"/>
        <a:buChar char="–"/>
        <a:defRPr sz="1108">
          <a:solidFill>
            <a:schemeClr val="tx1"/>
          </a:solidFill>
          <a:latin typeface="+mn-lt"/>
          <a:cs typeface="+mn-cs"/>
        </a:defRPr>
      </a:lvl9pPr>
    </p:bodyStyle>
    <p:otherStyle>
      <a:defPPr>
        <a:defRPr lang="en-US"/>
      </a:defPPr>
      <a:lvl1pPr marL="0" algn="l" defTabSz="633062" rtl="0" eaLnBrk="1" latinLnBrk="0" hangingPunct="1">
        <a:defRPr sz="1247" kern="1200">
          <a:solidFill>
            <a:schemeClr val="tx1"/>
          </a:solidFill>
          <a:latin typeface="+mn-lt"/>
          <a:ea typeface="+mn-ea"/>
          <a:cs typeface="+mn-cs"/>
        </a:defRPr>
      </a:lvl1pPr>
      <a:lvl2pPr marL="316531" algn="l" defTabSz="633062" rtl="0" eaLnBrk="1" latinLnBrk="0" hangingPunct="1">
        <a:defRPr sz="1247" kern="1200">
          <a:solidFill>
            <a:schemeClr val="tx1"/>
          </a:solidFill>
          <a:latin typeface="+mn-lt"/>
          <a:ea typeface="+mn-ea"/>
          <a:cs typeface="+mn-cs"/>
        </a:defRPr>
      </a:lvl2pPr>
      <a:lvl3pPr marL="633062" algn="l" defTabSz="633062" rtl="0" eaLnBrk="1" latinLnBrk="0" hangingPunct="1">
        <a:defRPr sz="1247" kern="1200">
          <a:solidFill>
            <a:schemeClr val="tx1"/>
          </a:solidFill>
          <a:latin typeface="+mn-lt"/>
          <a:ea typeface="+mn-ea"/>
          <a:cs typeface="+mn-cs"/>
        </a:defRPr>
      </a:lvl3pPr>
      <a:lvl4pPr marL="949593" algn="l" defTabSz="633062" rtl="0" eaLnBrk="1" latinLnBrk="0" hangingPunct="1">
        <a:defRPr sz="1247" kern="1200">
          <a:solidFill>
            <a:schemeClr val="tx1"/>
          </a:solidFill>
          <a:latin typeface="+mn-lt"/>
          <a:ea typeface="+mn-ea"/>
          <a:cs typeface="+mn-cs"/>
        </a:defRPr>
      </a:lvl4pPr>
      <a:lvl5pPr marL="1266124" algn="l" defTabSz="633062" rtl="0" eaLnBrk="1" latinLnBrk="0" hangingPunct="1">
        <a:defRPr sz="1247" kern="1200">
          <a:solidFill>
            <a:schemeClr val="tx1"/>
          </a:solidFill>
          <a:latin typeface="+mn-lt"/>
          <a:ea typeface="+mn-ea"/>
          <a:cs typeface="+mn-cs"/>
        </a:defRPr>
      </a:lvl5pPr>
      <a:lvl6pPr marL="1582655" algn="l" defTabSz="633062" rtl="0" eaLnBrk="1" latinLnBrk="0" hangingPunct="1">
        <a:defRPr sz="1247" kern="1200">
          <a:solidFill>
            <a:schemeClr val="tx1"/>
          </a:solidFill>
          <a:latin typeface="+mn-lt"/>
          <a:ea typeface="+mn-ea"/>
          <a:cs typeface="+mn-cs"/>
        </a:defRPr>
      </a:lvl6pPr>
      <a:lvl7pPr marL="1899186" algn="l" defTabSz="633062" rtl="0" eaLnBrk="1" latinLnBrk="0" hangingPunct="1">
        <a:defRPr sz="1247" kern="1200">
          <a:solidFill>
            <a:schemeClr val="tx1"/>
          </a:solidFill>
          <a:latin typeface="+mn-lt"/>
          <a:ea typeface="+mn-ea"/>
          <a:cs typeface="+mn-cs"/>
        </a:defRPr>
      </a:lvl7pPr>
      <a:lvl8pPr marL="2215717" algn="l" defTabSz="633062" rtl="0" eaLnBrk="1" latinLnBrk="0" hangingPunct="1">
        <a:defRPr sz="1247" kern="1200">
          <a:solidFill>
            <a:schemeClr val="tx1"/>
          </a:solidFill>
          <a:latin typeface="+mn-lt"/>
          <a:ea typeface="+mn-ea"/>
          <a:cs typeface="+mn-cs"/>
        </a:defRPr>
      </a:lvl8pPr>
      <a:lvl9pPr marL="2532248" algn="l" defTabSz="633062"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4.png"/><Relationship Id="rId3" Type="http://schemas.openxmlformats.org/officeDocument/2006/relationships/slideLayout" Target="../slideLayouts/slideLayout9.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15.xml"/><Relationship Id="rId9" Type="http://schemas.openxmlformats.org/officeDocument/2006/relationships/image" Target="../media/image36.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slideLayout" Target="../slideLayouts/slideLayout3.xml"/><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audio" Target="../media/media19.m4a"/><Relationship Id="rId16" Type="http://schemas.openxmlformats.org/officeDocument/2006/relationships/image" Target="../media/image14.png"/><Relationship Id="rId1" Type="http://schemas.microsoft.com/office/2007/relationships/media" Target="../media/media19.m4a"/><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jpe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5.m4a"/><Relationship Id="rId16" Type="http://schemas.openxmlformats.org/officeDocument/2006/relationships/image" Target="../media/image19.jpeg"/><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4.png"/><Relationship Id="rId10" Type="http://schemas.openxmlformats.org/officeDocument/2006/relationships/diagramData" Target="../diagrams/data2.xml"/><Relationship Id="rId4" Type="http://schemas.openxmlformats.org/officeDocument/2006/relationships/notesSlide" Target="../notesSlides/notesSlide4.xml"/><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jpe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1138136" y="2056904"/>
            <a:ext cx="9772923" cy="1381537"/>
          </a:xfrm>
        </p:spPr>
        <p:txBody>
          <a:bodyPr>
            <a:normAutofit fontScale="90000"/>
          </a:bodyPr>
          <a:lstStyle/>
          <a:p>
            <a:pPr algn="ctr"/>
            <a:br>
              <a:rPr lang="en-GB" sz="4400" dirty="0"/>
            </a:br>
            <a:r>
              <a:rPr lang="en-GB" sz="4400" b="1" dirty="0"/>
              <a:t>Menopause and the Dental workforce </a:t>
            </a:r>
          </a:p>
        </p:txBody>
      </p:sp>
      <p:sp>
        <p:nvSpPr>
          <p:cNvPr id="3" name="Subtitle 2">
            <a:extLst>
              <a:ext uri="{FF2B5EF4-FFF2-40B4-BE49-F238E27FC236}">
                <a16:creationId xmlns:a16="http://schemas.microsoft.com/office/drawing/2014/main" id="{9B5364E1-0E53-4738-B39C-A9C1840136AF}"/>
              </a:ext>
            </a:extLst>
          </p:cNvPr>
          <p:cNvSpPr>
            <a:spLocks noGrp="1"/>
          </p:cNvSpPr>
          <p:nvPr>
            <p:ph type="subTitle" idx="1"/>
          </p:nvPr>
        </p:nvSpPr>
        <p:spPr>
          <a:xfrm>
            <a:off x="5842000" y="4843667"/>
            <a:ext cx="5206999" cy="1214233"/>
          </a:xfrm>
        </p:spPr>
        <p:txBody>
          <a:bodyPr>
            <a:normAutofit/>
          </a:bodyPr>
          <a:lstStyle/>
          <a:p>
            <a:r>
              <a:rPr lang="en-GB" sz="2000" dirty="0"/>
              <a:t>Suzanne Banks CBE, </a:t>
            </a:r>
          </a:p>
          <a:p>
            <a:r>
              <a:rPr lang="en-GB" sz="2000" dirty="0"/>
              <a:t>Clinical Programme Lead, </a:t>
            </a:r>
          </a:p>
          <a:p>
            <a:r>
              <a:rPr lang="en-GB" sz="2000" dirty="0"/>
              <a:t>NHS England Menopause Programme </a:t>
            </a:r>
          </a:p>
        </p:txBody>
      </p:sp>
      <p:pic>
        <p:nvPicPr>
          <p:cNvPr id="50" name="Audio 49">
            <a:hlinkClick r:id="" action="ppaction://media"/>
            <a:extLst>
              <a:ext uri="{FF2B5EF4-FFF2-40B4-BE49-F238E27FC236}">
                <a16:creationId xmlns:a16="http://schemas.microsoft.com/office/drawing/2014/main" id="{DD1B7742-02B9-B6ED-2E19-9ABCCD3BFF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4194662"/>
      </p:ext>
    </p:extLst>
  </p:cSld>
  <p:clrMapOvr>
    <a:masterClrMapping/>
  </p:clrMapOvr>
  <mc:AlternateContent xmlns:mc="http://schemas.openxmlformats.org/markup-compatibility/2006" xmlns:p14="http://schemas.microsoft.com/office/powerpoint/2010/main">
    <mc:Choice Requires="p14">
      <p:transition spd="slow" p14:dur="2000" advTm="13595"/>
    </mc:Choice>
    <mc:Fallback xmlns="">
      <p:transition spd="slow" advTm="1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178B5E27-A3B7-448F-9798-12DBE43C9AC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2104" y="1659118"/>
            <a:ext cx="6990720" cy="451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B696C6B-B292-4C25-BF9A-9F2A7C0B19F4}"/>
              </a:ext>
            </a:extLst>
          </p:cNvPr>
          <p:cNvSpPr txBox="1"/>
          <p:nvPr/>
        </p:nvSpPr>
        <p:spPr>
          <a:xfrm>
            <a:off x="272358" y="1747165"/>
            <a:ext cx="4058433" cy="4832092"/>
          </a:xfrm>
          <a:prstGeom prst="rect">
            <a:avLst/>
          </a:prstGeom>
          <a:noFill/>
        </p:spPr>
        <p:txBody>
          <a:bodyPr wrap="square" rtlCol="0">
            <a:spAutoFit/>
          </a:bodyPr>
          <a:lstStyle/>
          <a:p>
            <a:r>
              <a:rPr lang="en-GB" sz="2400" i="0" dirty="0">
                <a:solidFill>
                  <a:srgbClr val="202124"/>
                </a:solidFill>
                <a:effectLst/>
                <a:latin typeface="arial" panose="020B0604020202020204" pitchFamily="34" charset="0"/>
              </a:rPr>
              <a:t>Perimenopause and menopause usually occur between the ages 45 and 55 years of age. </a:t>
            </a:r>
          </a:p>
          <a:p>
            <a:endParaRPr lang="en-GB" sz="1200" dirty="0">
              <a:solidFill>
                <a:srgbClr val="202124"/>
              </a:solidFill>
              <a:latin typeface="arial" panose="020B0604020202020204" pitchFamily="34" charset="0"/>
            </a:endParaRPr>
          </a:p>
          <a:p>
            <a:r>
              <a:rPr lang="en-GB" sz="2400" i="0" dirty="0">
                <a:solidFill>
                  <a:srgbClr val="202124"/>
                </a:solidFill>
                <a:effectLst/>
                <a:latin typeface="arial" panose="020B0604020202020204" pitchFamily="34" charset="0"/>
              </a:rPr>
              <a:t>In the UK, the average age for a woman to reach menopause is 51.</a:t>
            </a:r>
          </a:p>
          <a:p>
            <a:endParaRPr lang="en-GB" sz="1200" dirty="0">
              <a:solidFill>
                <a:srgbClr val="202124"/>
              </a:solidFill>
              <a:latin typeface="arial" panose="020B0604020202020204" pitchFamily="34" charset="0"/>
            </a:endParaRPr>
          </a:p>
          <a:p>
            <a:r>
              <a:rPr lang="en-GB" sz="2400" dirty="0">
                <a:solidFill>
                  <a:srgbClr val="202124"/>
                </a:solidFill>
                <a:latin typeface="arial" panose="020B0604020202020204" pitchFamily="34" charset="0"/>
              </a:rPr>
              <a:t>Just under 50% (43.5%) of Dentists fall into the 41 to 60 age range. </a:t>
            </a:r>
          </a:p>
          <a:p>
            <a:endParaRPr lang="en-GB" b="1" dirty="0">
              <a:solidFill>
                <a:srgbClr val="202124"/>
              </a:solidFill>
              <a:latin typeface="arial" panose="020B0604020202020204" pitchFamily="34" charset="0"/>
            </a:endParaRPr>
          </a:p>
          <a:p>
            <a:endParaRPr lang="en-GB" b="1" dirty="0"/>
          </a:p>
        </p:txBody>
      </p:sp>
      <p:sp>
        <p:nvSpPr>
          <p:cNvPr id="5" name="TextBox 4">
            <a:extLst>
              <a:ext uri="{FF2B5EF4-FFF2-40B4-BE49-F238E27FC236}">
                <a16:creationId xmlns:a16="http://schemas.microsoft.com/office/drawing/2014/main" id="{265A15AD-9969-4918-8CD9-C22A23762107}"/>
              </a:ext>
            </a:extLst>
          </p:cNvPr>
          <p:cNvSpPr txBox="1"/>
          <p:nvPr/>
        </p:nvSpPr>
        <p:spPr>
          <a:xfrm>
            <a:off x="5411244" y="2805830"/>
            <a:ext cx="5361140" cy="369332"/>
          </a:xfrm>
          <a:prstGeom prst="rect">
            <a:avLst/>
          </a:prstGeom>
          <a:noFill/>
          <a:ln w="28575">
            <a:solidFill>
              <a:srgbClr val="FF0000"/>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52993A2A-CB32-469B-98BC-9CC542788D95}"/>
              </a:ext>
            </a:extLst>
          </p:cNvPr>
          <p:cNvSpPr txBox="1"/>
          <p:nvPr/>
        </p:nvSpPr>
        <p:spPr>
          <a:xfrm>
            <a:off x="5411244" y="5014216"/>
            <a:ext cx="5361140" cy="369332"/>
          </a:xfrm>
          <a:prstGeom prst="rect">
            <a:avLst/>
          </a:prstGeom>
          <a:noFill/>
          <a:ln w="28575">
            <a:solidFill>
              <a:srgbClr val="FF0000"/>
            </a:solidFill>
          </a:ln>
        </p:spPr>
        <p:txBody>
          <a:bodyPr wrap="square" rtlCol="0">
            <a:spAutoFit/>
          </a:bodyPr>
          <a:lstStyle/>
          <a:p>
            <a:endParaRPr lang="en-GB" dirty="0"/>
          </a:p>
        </p:txBody>
      </p:sp>
      <p:pic>
        <p:nvPicPr>
          <p:cNvPr id="11" name="Audio 10">
            <a:hlinkClick r:id="" action="ppaction://media"/>
            <a:extLst>
              <a:ext uri="{FF2B5EF4-FFF2-40B4-BE49-F238E27FC236}">
                <a16:creationId xmlns:a16="http://schemas.microsoft.com/office/drawing/2014/main" id="{9C473E5A-6DB4-3CD9-94A6-22173E7D60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
        <p:nvSpPr>
          <p:cNvPr id="8" name="Rectangle 7">
            <a:extLst>
              <a:ext uri="{FF2B5EF4-FFF2-40B4-BE49-F238E27FC236}">
                <a16:creationId xmlns:a16="http://schemas.microsoft.com/office/drawing/2014/main" id="{455755D5-9A4A-5F48-DF31-E4E4C5920565}"/>
              </a:ext>
            </a:extLst>
          </p:cNvPr>
          <p:cNvSpPr/>
          <p:nvPr/>
        </p:nvSpPr>
        <p:spPr>
          <a:xfrm>
            <a:off x="288099" y="375516"/>
            <a:ext cx="9315450" cy="70485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kern="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Dentists &amp; Dental Professionals Age Groups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4210905"/>
      </p:ext>
    </p:extLst>
  </p:cSld>
  <p:clrMapOvr>
    <a:masterClrMapping/>
  </p:clrMapOvr>
  <mc:AlternateContent xmlns:mc="http://schemas.openxmlformats.org/markup-compatibility/2006" xmlns:p14="http://schemas.microsoft.com/office/powerpoint/2010/main">
    <mc:Choice Requires="p14">
      <p:transition spd="slow" p14:dur="2000" advTm="18359"/>
    </mc:Choice>
    <mc:Fallback xmlns="">
      <p:transition spd="slow" advTm="1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F73530-3784-4446-84D6-411BBBBCB0A3}"/>
              </a:ext>
            </a:extLst>
          </p:cNvPr>
          <p:cNvSpPr>
            <a:spLocks noGrp="1"/>
          </p:cNvSpPr>
          <p:nvPr>
            <p:ph sz="quarter" idx="10"/>
          </p:nvPr>
        </p:nvSpPr>
        <p:spPr>
          <a:xfrm>
            <a:off x="760362" y="2127335"/>
            <a:ext cx="6383045" cy="4093603"/>
          </a:xfrm>
        </p:spPr>
        <p:txBody>
          <a:bodyPr>
            <a:normAutofit/>
          </a:bodyPr>
          <a:lstStyle/>
          <a:p>
            <a:r>
              <a:rPr lang="en-GB" sz="2400" b="1" dirty="0">
                <a:solidFill>
                  <a:schemeClr val="tx1">
                    <a:lumMod val="85000"/>
                    <a:lumOff val="15000"/>
                  </a:schemeClr>
                </a:solidFill>
              </a:rPr>
              <a:t>Changes to periods  </a:t>
            </a:r>
          </a:p>
          <a:p>
            <a:r>
              <a:rPr lang="en-GB" sz="2400" b="1" dirty="0">
                <a:solidFill>
                  <a:schemeClr val="tx1">
                    <a:lumMod val="85000"/>
                    <a:lumOff val="15000"/>
                  </a:schemeClr>
                </a:solidFill>
              </a:rPr>
              <a:t>Hot flush and Night sweats </a:t>
            </a:r>
          </a:p>
          <a:p>
            <a:r>
              <a:rPr lang="en-GB" sz="2400" b="1" dirty="0">
                <a:solidFill>
                  <a:schemeClr val="tx1">
                    <a:lumMod val="85000"/>
                    <a:lumOff val="15000"/>
                  </a:schemeClr>
                </a:solidFill>
              </a:rPr>
              <a:t>Sleep disturbance </a:t>
            </a:r>
          </a:p>
          <a:p>
            <a:r>
              <a:rPr lang="en-GB" sz="2400" b="1" dirty="0">
                <a:solidFill>
                  <a:schemeClr val="tx1">
                    <a:lumMod val="85000"/>
                    <a:lumOff val="15000"/>
                  </a:schemeClr>
                </a:solidFill>
              </a:rPr>
              <a:t>Anxiety and feeling low </a:t>
            </a:r>
          </a:p>
          <a:p>
            <a:r>
              <a:rPr lang="en-GB" sz="2400" b="1" dirty="0">
                <a:solidFill>
                  <a:schemeClr val="tx1">
                    <a:lumMod val="85000"/>
                    <a:lumOff val="15000"/>
                  </a:schemeClr>
                </a:solidFill>
              </a:rPr>
              <a:t>Reduced concentration </a:t>
            </a:r>
          </a:p>
          <a:p>
            <a:r>
              <a:rPr lang="en-GB" sz="2400" b="1" dirty="0">
                <a:solidFill>
                  <a:schemeClr val="tx1">
                    <a:lumMod val="85000"/>
                    <a:lumOff val="15000"/>
                  </a:schemeClr>
                </a:solidFill>
              </a:rPr>
              <a:t>Memory loss and Brain fog </a:t>
            </a:r>
          </a:p>
          <a:p>
            <a:r>
              <a:rPr lang="en-GB" sz="2400" b="1" dirty="0">
                <a:solidFill>
                  <a:schemeClr val="tx1">
                    <a:lumMod val="85000"/>
                    <a:lumOff val="15000"/>
                  </a:schemeClr>
                </a:solidFill>
              </a:rPr>
              <a:t>Reduced confidence </a:t>
            </a:r>
          </a:p>
          <a:p>
            <a:r>
              <a:rPr lang="en-GB" sz="2400" b="1" dirty="0">
                <a:solidFill>
                  <a:schemeClr val="tx1">
                    <a:lumMod val="85000"/>
                    <a:lumOff val="15000"/>
                  </a:schemeClr>
                </a:solidFill>
              </a:rPr>
              <a:t>Vaginal discomfort and UTI’s </a:t>
            </a:r>
          </a:p>
          <a:p>
            <a:pPr marL="0" indent="0">
              <a:buNone/>
            </a:pPr>
            <a:endParaRPr lang="en-GB" sz="2400" b="1" dirty="0">
              <a:solidFill>
                <a:schemeClr val="tx1">
                  <a:lumMod val="85000"/>
                  <a:lumOff val="15000"/>
                </a:schemeClr>
              </a:solidFill>
            </a:endParaRPr>
          </a:p>
          <a:p>
            <a:endParaRPr lang="en-GB" sz="2400" b="1" dirty="0">
              <a:solidFill>
                <a:schemeClr val="tx1">
                  <a:lumMod val="85000"/>
                  <a:lumOff val="15000"/>
                </a:schemeClr>
              </a:solidFill>
            </a:endParaRPr>
          </a:p>
        </p:txBody>
      </p:sp>
      <p:pic>
        <p:nvPicPr>
          <p:cNvPr id="9" name="Audio 8">
            <a:hlinkClick r:id="" action="ppaction://media"/>
            <a:extLst>
              <a:ext uri="{FF2B5EF4-FFF2-40B4-BE49-F238E27FC236}">
                <a16:creationId xmlns:a16="http://schemas.microsoft.com/office/drawing/2014/main" id="{EC98EA59-EE0E-0E78-41C8-707A1ED8AE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7" name="Rectangle 6">
            <a:extLst>
              <a:ext uri="{FF2B5EF4-FFF2-40B4-BE49-F238E27FC236}">
                <a16:creationId xmlns:a16="http://schemas.microsoft.com/office/drawing/2014/main" id="{455755D5-9A4A-5F48-DF31-E4E4C5920565}"/>
              </a:ext>
            </a:extLst>
          </p:cNvPr>
          <p:cNvSpPr/>
          <p:nvPr/>
        </p:nvSpPr>
        <p:spPr>
          <a:xfrm>
            <a:off x="582241" y="327670"/>
            <a:ext cx="9315450" cy="120015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b="1" kern="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What are some of the common symptoms of the menopause?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6DC312F-D553-A76B-4C5F-3C288027971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19881" y="327670"/>
            <a:ext cx="966091" cy="729683"/>
          </a:xfrm>
          <a:prstGeom prst="rect">
            <a:avLst/>
          </a:prstGeom>
          <a:noFill/>
          <a:ln>
            <a:noFill/>
          </a:ln>
        </p:spPr>
      </p:pic>
    </p:spTree>
    <p:extLst>
      <p:ext uri="{BB962C8B-B14F-4D97-AF65-F5344CB8AC3E}">
        <p14:creationId xmlns:p14="http://schemas.microsoft.com/office/powerpoint/2010/main" val="1401519331"/>
      </p:ext>
    </p:extLst>
  </p:cSld>
  <p:clrMapOvr>
    <a:masterClrMapping/>
  </p:clrMapOvr>
  <mc:AlternateContent xmlns:mc="http://schemas.openxmlformats.org/markup-compatibility/2006" xmlns:p14="http://schemas.microsoft.com/office/powerpoint/2010/main">
    <mc:Choice Requires="p14">
      <p:transition spd="slow" p14:dur="2000" advTm="71225"/>
    </mc:Choice>
    <mc:Fallback xmlns="">
      <p:transition spd="slow" advTm="7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descr="e7d195523061f1c0d318120d6aeaf1b6ccceb6ba3da59c0775C5DE19DDDEBC09ED96DBD9900D9848D623ECAD1D4904B78047D0015C22C8BE97228BE8B5BFF08FE7A3AE04126DA07312A96C0F69F9BAB7C18A0515A1574B60ECF4E471C8BB21EB50E797CDD302349E6D0DC19BC6C3F2FD337EBF71469F9886CAAF4F07E81F11B578800F3042BF91E0">
            <a:extLst>
              <a:ext uri="{FF2B5EF4-FFF2-40B4-BE49-F238E27FC236}">
                <a16:creationId xmlns:a16="http://schemas.microsoft.com/office/drawing/2014/main" id="{4965A93D-DADF-4F46-BCDE-D1CA1D4C4260}"/>
              </a:ext>
            </a:extLst>
          </p:cNvPr>
          <p:cNvSpPr/>
          <p:nvPr/>
        </p:nvSpPr>
        <p:spPr>
          <a:xfrm>
            <a:off x="262617" y="1797040"/>
            <a:ext cx="3764664" cy="3416320"/>
          </a:xfrm>
          <a:prstGeom prst="rect">
            <a:avLst/>
          </a:prstGeom>
        </p:spPr>
        <p:txBody>
          <a:bodyPr wrap="square">
            <a:spAutoFit/>
          </a:bodyPr>
          <a:lstStyle/>
          <a:p>
            <a:pPr algn="r"/>
            <a:r>
              <a:rPr lang="en-GB" sz="3600" b="1" dirty="0">
                <a:solidFill>
                  <a:schemeClr val="bg1"/>
                </a:solidFill>
                <a:latin typeface="Arial" panose="020B0604020202020204" pitchFamily="34" charset="0"/>
                <a:cs typeface="Arial" panose="020B0604020202020204" pitchFamily="34" charset="0"/>
              </a:rPr>
              <a:t>Symptoms during perimenopause, menopause and post-menopause</a:t>
            </a:r>
            <a:endParaRPr lang="zh-CN" altLang="en-US" sz="3600" b="1" dirty="0">
              <a:solidFill>
                <a:schemeClr val="bg1"/>
              </a:solidFill>
              <a:latin typeface="Arial" panose="020B0604020202020204" pitchFamily="34" charset="0"/>
              <a:cs typeface="Arial" panose="020B0604020202020204" pitchFamily="34" charset="0"/>
            </a:endParaRPr>
          </a:p>
        </p:txBody>
      </p:sp>
      <p:cxnSp>
        <p:nvCxnSpPr>
          <p:cNvPr id="3" name="直接连接符 51">
            <a:extLst>
              <a:ext uri="{FF2B5EF4-FFF2-40B4-BE49-F238E27FC236}">
                <a16:creationId xmlns:a16="http://schemas.microsoft.com/office/drawing/2014/main" id="{19F1D6D3-09CA-B54D-8FA6-A126A5CBCD8B}"/>
              </a:ext>
            </a:extLst>
          </p:cNvPr>
          <p:cNvCxnSpPr>
            <a:cxnSpLocks/>
          </p:cNvCxnSpPr>
          <p:nvPr/>
        </p:nvCxnSpPr>
        <p:spPr>
          <a:xfrm flipH="1">
            <a:off x="4200606" y="2274325"/>
            <a:ext cx="4849" cy="2621930"/>
          </a:xfrm>
          <a:prstGeom prst="line">
            <a:avLst/>
          </a:prstGeom>
          <a:ln w="57150" cap="rnd">
            <a:solidFill>
              <a:schemeClr val="accent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8" name="文本框 20">
            <a:extLst>
              <a:ext uri="{FF2B5EF4-FFF2-40B4-BE49-F238E27FC236}">
                <a16:creationId xmlns:a16="http://schemas.microsoft.com/office/drawing/2014/main" id="{61A4F465-830B-7E40-A734-9F933E7557F8}"/>
              </a:ext>
            </a:extLst>
          </p:cNvPr>
          <p:cNvSpPr txBox="1"/>
          <p:nvPr/>
        </p:nvSpPr>
        <p:spPr>
          <a:xfrm>
            <a:off x="4719788" y="1186931"/>
            <a:ext cx="6875583" cy="4245777"/>
          </a:xfrm>
          <a:prstGeom prst="rect">
            <a:avLst/>
          </a:prstGeom>
          <a:noFill/>
        </p:spPr>
        <p:txBody>
          <a:bodyPr wrap="square" rtlCol="0">
            <a:normAutofit fontScale="85000" lnSpcReduction="20000"/>
          </a:bodyPr>
          <a:lstStyle/>
          <a:p>
            <a:endParaRPr lang="en-GB" sz="4000" b="1" dirty="0"/>
          </a:p>
          <a:p>
            <a:r>
              <a:rPr lang="en-GB" sz="4000" b="1" dirty="0">
                <a:latin typeface="Arial" panose="020B0604020202020204" pitchFamily="34" charset="0"/>
                <a:cs typeface="Arial" panose="020B0604020202020204" pitchFamily="34" charset="0"/>
              </a:rPr>
              <a:t>25% will not get symptoms</a:t>
            </a:r>
          </a:p>
          <a:p>
            <a:endParaRPr lang="en-GB" sz="4000" b="1" dirty="0">
              <a:latin typeface="Arial" panose="020B0604020202020204" pitchFamily="34" charset="0"/>
              <a:cs typeface="Arial" panose="020B0604020202020204" pitchFamily="34" charset="0"/>
            </a:endParaRPr>
          </a:p>
          <a:p>
            <a:endParaRPr lang="en-GB" sz="4000" b="1" dirty="0">
              <a:latin typeface="Arial" panose="020B0604020202020204" pitchFamily="34" charset="0"/>
              <a:cs typeface="Arial" panose="020B0604020202020204" pitchFamily="34" charset="0"/>
            </a:endParaRPr>
          </a:p>
          <a:p>
            <a:r>
              <a:rPr lang="en-GB" sz="4000" b="1" dirty="0">
                <a:latin typeface="Arial" panose="020B0604020202020204" pitchFamily="34" charset="0"/>
                <a:cs typeface="Arial" panose="020B0604020202020204" pitchFamily="34" charset="0"/>
              </a:rPr>
              <a:t>Around 75% of women will get symptoms</a:t>
            </a:r>
          </a:p>
          <a:p>
            <a:endParaRPr lang="en-GB" sz="4000" b="1" dirty="0">
              <a:latin typeface="Arial" panose="020B0604020202020204" pitchFamily="34" charset="0"/>
              <a:cs typeface="Arial" panose="020B0604020202020204" pitchFamily="34" charset="0"/>
            </a:endParaRPr>
          </a:p>
          <a:p>
            <a:endParaRPr lang="en-GB" sz="4000" b="1" dirty="0">
              <a:latin typeface="Arial" panose="020B0604020202020204" pitchFamily="34" charset="0"/>
              <a:cs typeface="Arial" panose="020B0604020202020204" pitchFamily="34" charset="0"/>
            </a:endParaRPr>
          </a:p>
          <a:p>
            <a:r>
              <a:rPr lang="en-GB" sz="4000" b="1" dirty="0">
                <a:latin typeface="Arial" panose="020B0604020202020204" pitchFamily="34" charset="0"/>
                <a:cs typeface="Arial" panose="020B0604020202020204" pitchFamily="34" charset="0"/>
              </a:rPr>
              <a:t>25% of women will get severe or bothersome symptoms</a:t>
            </a:r>
          </a:p>
          <a:p>
            <a:endParaRPr lang="en-GB" sz="4000" b="1" dirty="0"/>
          </a:p>
          <a:p>
            <a:pPr>
              <a:lnSpc>
                <a:spcPct val="150000"/>
              </a:lnSpc>
            </a:pPr>
            <a:endParaRPr lang="en-GB" sz="2800" b="1" dirty="0"/>
          </a:p>
          <a:p>
            <a:pPr marL="457200" indent="-457200">
              <a:lnSpc>
                <a:spcPct val="150000"/>
              </a:lnSpc>
              <a:buFont typeface="Arial" panose="020B0604020202020204" pitchFamily="34" charset="0"/>
              <a:buChar char="•"/>
            </a:pPr>
            <a:endParaRPr lang="en-GB" sz="2800" b="1" dirty="0"/>
          </a:p>
          <a:p>
            <a:endParaRPr lang="en-GB" sz="2800" b="1" dirty="0"/>
          </a:p>
          <a:p>
            <a:endParaRPr lang="en-GB" sz="2800" b="1" dirty="0"/>
          </a:p>
          <a:p>
            <a:pPr marL="457200" indent="-457200">
              <a:buFont typeface="Arial" panose="020B0604020202020204" pitchFamily="34" charset="0"/>
              <a:buChar char="•"/>
            </a:pPr>
            <a:endParaRPr lang="en-GB" sz="2800" b="1" dirty="0"/>
          </a:p>
          <a:p>
            <a:pPr marL="457200" indent="-457200">
              <a:buFont typeface="Arial" panose="020B0604020202020204" pitchFamily="34" charset="0"/>
              <a:buChar char="•"/>
            </a:pPr>
            <a:endParaRPr lang="en-GB" sz="2800" b="1" dirty="0"/>
          </a:p>
        </p:txBody>
      </p:sp>
      <p:pic>
        <p:nvPicPr>
          <p:cNvPr id="9" name="Audio 8">
            <a:hlinkClick r:id="" action="ppaction://media"/>
            <a:extLst>
              <a:ext uri="{FF2B5EF4-FFF2-40B4-BE49-F238E27FC236}">
                <a16:creationId xmlns:a16="http://schemas.microsoft.com/office/drawing/2014/main" id="{0E88F828-B459-707D-C14B-C3F9E52AFD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B93C1F46-5132-1E20-7AA7-3039B6247A14}"/>
              </a:ext>
            </a:extLst>
          </p:cNvPr>
          <p:cNvPicPr>
            <a:picLocks noChangeAspect="1"/>
          </p:cNvPicPr>
          <p:nvPr/>
        </p:nvPicPr>
        <p:blipFill>
          <a:blip r:embed="rId6"/>
          <a:stretch>
            <a:fillRect/>
          </a:stretch>
        </p:blipFill>
        <p:spPr>
          <a:xfrm>
            <a:off x="10954859" y="352239"/>
            <a:ext cx="963251" cy="725487"/>
          </a:xfrm>
          <a:prstGeom prst="rect">
            <a:avLst/>
          </a:prstGeom>
        </p:spPr>
      </p:pic>
    </p:spTree>
    <p:extLst>
      <p:ext uri="{BB962C8B-B14F-4D97-AF65-F5344CB8AC3E}">
        <p14:creationId xmlns:p14="http://schemas.microsoft.com/office/powerpoint/2010/main" val="2868617246"/>
      </p:ext>
    </p:extLst>
  </p:cSld>
  <p:clrMapOvr>
    <a:masterClrMapping/>
  </p:clrMapOvr>
  <mc:AlternateContent xmlns:mc="http://schemas.openxmlformats.org/markup-compatibility/2006" xmlns:p14="http://schemas.microsoft.com/office/powerpoint/2010/main">
    <mc:Choice Requires="p14">
      <p:transition spd="slow" p14:dur="2000" advTm="19773"/>
    </mc:Choice>
    <mc:Fallback xmlns="">
      <p:transition spd="slow" advTm="1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0">
            <a:extLst>
              <a:ext uri="{FF2B5EF4-FFF2-40B4-BE49-F238E27FC236}">
                <a16:creationId xmlns:a16="http://schemas.microsoft.com/office/drawing/2014/main" id="{61A4F465-830B-7E40-A734-9F933E7557F8}"/>
              </a:ext>
            </a:extLst>
          </p:cNvPr>
          <p:cNvSpPr txBox="1"/>
          <p:nvPr/>
        </p:nvSpPr>
        <p:spPr>
          <a:xfrm>
            <a:off x="518272" y="1509159"/>
            <a:ext cx="10811208" cy="4093091"/>
          </a:xfrm>
          <a:prstGeom prst="rect">
            <a:avLst/>
          </a:prstGeom>
          <a:noFill/>
        </p:spPr>
        <p:txBody>
          <a:bodyPr wrap="square" rtlCol="0">
            <a:normAutofit fontScale="25000" lnSpcReduction="20000"/>
          </a:bodyPr>
          <a:lstStyle/>
          <a:p>
            <a:endParaRPr lang="en-GB" sz="1200" dirty="0"/>
          </a:p>
          <a:p>
            <a:r>
              <a:rPr lang="en-GB" sz="13600" b="1" dirty="0">
                <a:latin typeface="Arial" panose="020B0604020202020204" pitchFamily="34" charset="0"/>
                <a:cs typeface="Arial" panose="020B0604020202020204" pitchFamily="34" charset="0"/>
              </a:rPr>
              <a:t>General tips to help with menopause symptoms</a:t>
            </a:r>
          </a:p>
          <a:p>
            <a:endParaRPr lang="en-GB" sz="7400" dirty="0">
              <a:solidFill>
                <a:srgbClr val="005EB8"/>
              </a:solidFill>
              <a:latin typeface="Arial" panose="020B0604020202020204" pitchFamily="34" charset="0"/>
              <a:cs typeface="Arial" panose="020B0604020202020204" pitchFamily="34" charset="0"/>
            </a:endParaRPr>
          </a:p>
          <a:p>
            <a:r>
              <a:rPr lang="en-GB" sz="9600" dirty="0">
                <a:solidFill>
                  <a:srgbClr val="005EB8"/>
                </a:solidFill>
                <a:latin typeface="Arial" panose="020B0604020202020204" pitchFamily="34" charset="0"/>
                <a:cs typeface="Arial" panose="020B0604020202020204" pitchFamily="34" charset="0"/>
              </a:rPr>
              <a:t>Lifestyle changes and self care can help you during the perimenopause and menopause whether or not you are using HRT </a:t>
            </a:r>
          </a:p>
          <a:p>
            <a:endParaRPr lang="en-GB" sz="7400" dirty="0">
              <a:solidFill>
                <a:srgbClr val="005EB8"/>
              </a:solidFill>
              <a:latin typeface="Arial" panose="020B0604020202020204" pitchFamily="34" charset="0"/>
              <a:cs typeface="Arial" panose="020B0604020202020204" pitchFamily="34" charset="0"/>
            </a:endParaRPr>
          </a:p>
          <a:p>
            <a:r>
              <a:rPr lang="en-GB" sz="11200" b="1" dirty="0">
                <a:solidFill>
                  <a:srgbClr val="005EB8"/>
                </a:solidFill>
                <a:latin typeface="Arial" panose="020B0604020202020204" pitchFamily="34" charset="0"/>
                <a:cs typeface="Arial" panose="020B0604020202020204" pitchFamily="34" charset="0"/>
              </a:rPr>
              <a:t>Make sure you: </a:t>
            </a:r>
          </a:p>
          <a:p>
            <a:endParaRPr lang="en-GB" sz="7400" dirty="0">
              <a:solidFill>
                <a:srgbClr val="005EB8"/>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9600" dirty="0">
                <a:solidFill>
                  <a:srgbClr val="202124"/>
                </a:solidFill>
                <a:latin typeface="arial" panose="020B0604020202020204" pitchFamily="34" charset="0"/>
              </a:rPr>
              <a:t>Rest when you need to</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Eat a healthy diet </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Maintain a healthy weight </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Take physical exercise regularly </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Find time to relax </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Cut down on alcohol</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Share with other people going through the menopause</a:t>
            </a:r>
          </a:p>
          <a:p>
            <a:pPr marL="214313" indent="-214313">
              <a:buFont typeface="Arial" panose="020B0604020202020204" pitchFamily="34" charset="0"/>
              <a:buChar char="•"/>
            </a:pPr>
            <a:r>
              <a:rPr lang="en-GB" sz="9600" dirty="0">
                <a:solidFill>
                  <a:srgbClr val="202124"/>
                </a:solidFill>
                <a:latin typeface="arial" panose="020B0604020202020204" pitchFamily="34" charset="0"/>
              </a:rPr>
              <a:t>If you smoke, talk to your pharmacist or GP practice about an NHS stopping smoking programme</a:t>
            </a:r>
          </a:p>
        </p:txBody>
      </p:sp>
      <p:pic>
        <p:nvPicPr>
          <p:cNvPr id="8" name="Audio 7">
            <a:hlinkClick r:id="" action="ppaction://media"/>
            <a:extLst>
              <a:ext uri="{FF2B5EF4-FFF2-40B4-BE49-F238E27FC236}">
                <a16:creationId xmlns:a16="http://schemas.microsoft.com/office/drawing/2014/main" id="{31A5BB33-9559-02E0-270D-15D0AD712E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pic>
        <p:nvPicPr>
          <p:cNvPr id="2" name="Picture 1">
            <a:extLst>
              <a:ext uri="{FF2B5EF4-FFF2-40B4-BE49-F238E27FC236}">
                <a16:creationId xmlns:a16="http://schemas.microsoft.com/office/drawing/2014/main" id="{E45414E7-B82C-0E84-B91C-8CA7D57E2710}"/>
              </a:ext>
            </a:extLst>
          </p:cNvPr>
          <p:cNvPicPr>
            <a:picLocks noChangeAspect="1"/>
          </p:cNvPicPr>
          <p:nvPr/>
        </p:nvPicPr>
        <p:blipFill>
          <a:blip r:embed="rId6"/>
          <a:stretch>
            <a:fillRect/>
          </a:stretch>
        </p:blipFill>
        <p:spPr>
          <a:xfrm>
            <a:off x="10847855" y="275643"/>
            <a:ext cx="963251" cy="725487"/>
          </a:xfrm>
          <a:prstGeom prst="rect">
            <a:avLst/>
          </a:prstGeom>
        </p:spPr>
      </p:pic>
      <p:sp>
        <p:nvSpPr>
          <p:cNvPr id="6" name="Rectangle 5">
            <a:extLst>
              <a:ext uri="{FF2B5EF4-FFF2-40B4-BE49-F238E27FC236}">
                <a16:creationId xmlns:a16="http://schemas.microsoft.com/office/drawing/2014/main" id="{455755D5-9A4A-5F48-DF31-E4E4C5920565}"/>
              </a:ext>
            </a:extLst>
          </p:cNvPr>
          <p:cNvSpPr/>
          <p:nvPr/>
        </p:nvSpPr>
        <p:spPr>
          <a:xfrm>
            <a:off x="647975" y="335705"/>
            <a:ext cx="2355850" cy="68580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b="1"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Self Care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4691861"/>
      </p:ext>
    </p:extLst>
  </p:cSld>
  <p:clrMapOvr>
    <a:masterClrMapping/>
  </p:clrMapOvr>
  <mc:AlternateContent xmlns:mc="http://schemas.openxmlformats.org/markup-compatibility/2006" xmlns:p14="http://schemas.microsoft.com/office/powerpoint/2010/main">
    <mc:Choice Requires="p14">
      <p:transition spd="slow" p14:dur="2000" advTm="52324"/>
    </mc:Choice>
    <mc:Fallback xmlns="">
      <p:transition spd="slow" advTm="5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5" descr="e7d195523061f1c0d318120d6aeaf1b6ccceb6ba3da59c0775C5DE19DDDEBC09ED96DBD9900D9848D623ECAD1D4904B78047D0015C22C8BE97228BE8B5BFF08FE7A3AE04126DA07312A96C0F69F9BAB7C18A0515A1574B60ECF4E471C8BB21EB50E797CDD302349E6D0DC19BC6C3F2FD337EBF71469F9886CAAF4F07E81F11B578800F3042BF91E0">
            <a:extLst>
              <a:ext uri="{FF2B5EF4-FFF2-40B4-BE49-F238E27FC236}">
                <a16:creationId xmlns:a16="http://schemas.microsoft.com/office/drawing/2014/main" id="{4965A93D-DADF-4F46-BCDE-D1CA1D4C4260}"/>
              </a:ext>
            </a:extLst>
          </p:cNvPr>
          <p:cNvSpPr/>
          <p:nvPr/>
        </p:nvSpPr>
        <p:spPr>
          <a:xfrm>
            <a:off x="134302" y="747309"/>
            <a:ext cx="3860958" cy="2600712"/>
          </a:xfrm>
          <a:prstGeom prst="rect">
            <a:avLst/>
          </a:prstGeom>
        </p:spPr>
        <p:txBody>
          <a:bodyPr wrap="square">
            <a:spAutoFit/>
          </a:bodyPr>
          <a:lstStyle/>
          <a:p>
            <a:pPr algn="r"/>
            <a:r>
              <a:rPr lang="en-GB" sz="4500" b="1" dirty="0">
                <a:solidFill>
                  <a:schemeClr val="bg1"/>
                </a:solidFill>
                <a:latin typeface="Arial" panose="020B0604020202020204" pitchFamily="34" charset="0"/>
                <a:cs typeface="Arial" panose="020B0604020202020204" pitchFamily="34" charset="0"/>
              </a:rPr>
              <a:t>Menopause Self Care Fact Sheet</a:t>
            </a:r>
          </a:p>
          <a:p>
            <a:pPr algn="r"/>
            <a:endParaRPr lang="en-GB" sz="1400" b="1" dirty="0">
              <a:solidFill>
                <a:schemeClr val="bg1"/>
              </a:solidFill>
              <a:latin typeface="Calibri" panose="020F0502020204030204" pitchFamily="34" charset="0"/>
            </a:endParaRPr>
          </a:p>
          <a:p>
            <a:pPr algn="r"/>
            <a:r>
              <a:rPr lang="en-GB" sz="1400" b="1" dirty="0">
                <a:solidFill>
                  <a:schemeClr val="bg1"/>
                </a:solidFill>
                <a:latin typeface="Arial" panose="020B0604020202020204" pitchFamily="34" charset="0"/>
                <a:cs typeface="Arial" panose="020B0604020202020204" pitchFamily="34" charset="0"/>
              </a:rPr>
              <a:t>https://www.selfcareforum.org/menopause </a:t>
            </a:r>
          </a:p>
        </p:txBody>
      </p:sp>
      <p:sp>
        <p:nvSpPr>
          <p:cNvPr id="5" name="文本框 20">
            <a:extLst>
              <a:ext uri="{FF2B5EF4-FFF2-40B4-BE49-F238E27FC236}">
                <a16:creationId xmlns:a16="http://schemas.microsoft.com/office/drawing/2014/main" id="{61A4F465-830B-7E40-A734-9F933E7557F8}"/>
              </a:ext>
            </a:extLst>
          </p:cNvPr>
          <p:cNvSpPr txBox="1"/>
          <p:nvPr/>
        </p:nvSpPr>
        <p:spPr>
          <a:xfrm>
            <a:off x="4457037" y="2692723"/>
            <a:ext cx="7897091" cy="3889634"/>
          </a:xfrm>
          <a:prstGeom prst="rect">
            <a:avLst/>
          </a:prstGeom>
          <a:noFill/>
        </p:spPr>
        <p:txBody>
          <a:bodyPr wrap="square" rtlCol="0">
            <a:normAutofit fontScale="92500" lnSpcReduction="10000"/>
          </a:bodyPr>
          <a:lstStyle/>
          <a:p>
            <a:pPr>
              <a:lnSpc>
                <a:spcPct val="150000"/>
              </a:lnSpc>
            </a:pPr>
            <a:r>
              <a:rPr lang="en-GB" sz="2000" b="1" dirty="0">
                <a:solidFill>
                  <a:schemeClr val="accent1">
                    <a:lumMod val="75000"/>
                  </a:schemeClr>
                </a:solidFill>
                <a:latin typeface="Arial" panose="020B0604020202020204" pitchFamily="34" charset="0"/>
                <a:cs typeface="Arial" panose="020B0604020202020204" pitchFamily="34" charset="0"/>
              </a:rPr>
              <a:t>Menopause and symptoms </a:t>
            </a:r>
          </a:p>
          <a:p>
            <a:pPr marL="685800" lvl="1"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Facts about the menopause</a:t>
            </a:r>
          </a:p>
          <a:p>
            <a:pPr marL="685800" lvl="1"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typical menopause timeline</a:t>
            </a:r>
          </a:p>
          <a:p>
            <a:pPr marL="685800" lvl="1"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might happen during the (peri-) menopause?</a:t>
            </a:r>
          </a:p>
          <a:p>
            <a:pPr marL="342900" lvl="1">
              <a:lnSpc>
                <a:spcPct val="150000"/>
              </a:lnSpc>
            </a:pPr>
            <a:endParaRPr lang="en-GB" sz="1100" dirty="0">
              <a:latin typeface="Arial" panose="020B0604020202020204" pitchFamily="34" charset="0"/>
              <a:cs typeface="Arial" panose="020B0604020202020204" pitchFamily="34" charset="0"/>
            </a:endParaRPr>
          </a:p>
          <a:p>
            <a:pPr>
              <a:lnSpc>
                <a:spcPct val="150000"/>
              </a:lnSpc>
            </a:pPr>
            <a:r>
              <a:rPr lang="en-GB" sz="2000" b="1" dirty="0">
                <a:solidFill>
                  <a:schemeClr val="accent1">
                    <a:lumMod val="75000"/>
                  </a:schemeClr>
                </a:solidFill>
                <a:latin typeface="Arial" panose="020B0604020202020204" pitchFamily="34" charset="0"/>
                <a:cs typeface="Arial" panose="020B0604020202020204" pitchFamily="34" charset="0"/>
              </a:rPr>
              <a:t>Managing the Menopause</a:t>
            </a:r>
          </a:p>
          <a:p>
            <a:pPr marL="685800" lvl="1"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HRT The facts</a:t>
            </a:r>
          </a:p>
          <a:p>
            <a:pPr marL="685800" lvl="1" indent="-342900">
              <a:lnSpc>
                <a:spcPct val="150000"/>
              </a:lnSpc>
              <a:buFont typeface="Arial" panose="020B0604020202020204" pitchFamily="34" charset="0"/>
              <a:buChar char="•"/>
            </a:pPr>
            <a:r>
              <a:rPr lang="en-GB" sz="2400" b="1" dirty="0">
                <a:solidFill>
                  <a:srgbClr val="FF0000"/>
                </a:solidFill>
                <a:latin typeface="Arial" panose="020B0604020202020204" pitchFamily="34" charset="0"/>
                <a:cs typeface="Arial" panose="020B0604020202020204" pitchFamily="34" charset="0"/>
              </a:rPr>
              <a:t>When  to seek medical help</a:t>
            </a:r>
          </a:p>
          <a:p>
            <a:pPr marL="685800" lvl="1"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Where to find out more</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302" y="3665319"/>
            <a:ext cx="1865585" cy="263056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3223" y="3684841"/>
            <a:ext cx="1845738" cy="2611042"/>
          </a:xfrm>
          <a:prstGeom prst="rect">
            <a:avLst/>
          </a:prstGeom>
        </p:spPr>
      </p:pic>
      <p:pic>
        <p:nvPicPr>
          <p:cNvPr id="7" name="Content Placeholder 5" descr="Graphical user interface, text&#10;&#10;Description automatically generated">
            <a:extLst>
              <a:ext uri="{FF2B5EF4-FFF2-40B4-BE49-F238E27FC236}">
                <a16:creationId xmlns:a16="http://schemas.microsoft.com/office/drawing/2014/main" id="{E63D279A-2A84-4C0E-BA02-E95B50F76A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758232">
            <a:off x="5676615" y="704813"/>
            <a:ext cx="6355691" cy="2163641"/>
          </a:xfrm>
          <a:prstGeom prst="rect">
            <a:avLst/>
          </a:prstGeom>
        </p:spPr>
      </p:pic>
      <p:pic>
        <p:nvPicPr>
          <p:cNvPr id="12" name="Audio 11">
            <a:hlinkClick r:id="" action="ppaction://media"/>
            <a:extLst>
              <a:ext uri="{FF2B5EF4-FFF2-40B4-BE49-F238E27FC236}">
                <a16:creationId xmlns:a16="http://schemas.microsoft.com/office/drawing/2014/main" id="{74E05B8C-6489-9FB3-A3C7-85D069E0ED1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pic>
        <p:nvPicPr>
          <p:cNvPr id="2" name="Picture 1">
            <a:extLst>
              <a:ext uri="{FF2B5EF4-FFF2-40B4-BE49-F238E27FC236}">
                <a16:creationId xmlns:a16="http://schemas.microsoft.com/office/drawing/2014/main" id="{D9EEF24E-1371-7F84-B968-9963532AD3B7}"/>
              </a:ext>
            </a:extLst>
          </p:cNvPr>
          <p:cNvPicPr>
            <a:picLocks noChangeAspect="1"/>
          </p:cNvPicPr>
          <p:nvPr/>
        </p:nvPicPr>
        <p:blipFill>
          <a:blip r:embed="rId9"/>
          <a:stretch>
            <a:fillRect/>
          </a:stretch>
        </p:blipFill>
        <p:spPr>
          <a:xfrm>
            <a:off x="10847855" y="275643"/>
            <a:ext cx="963251" cy="725487"/>
          </a:xfrm>
          <a:prstGeom prst="rect">
            <a:avLst/>
          </a:prstGeom>
        </p:spPr>
      </p:pic>
      <p:cxnSp>
        <p:nvCxnSpPr>
          <p:cNvPr id="6" name="直接连接符 51">
            <a:extLst>
              <a:ext uri="{FF2B5EF4-FFF2-40B4-BE49-F238E27FC236}">
                <a16:creationId xmlns:a16="http://schemas.microsoft.com/office/drawing/2014/main" id="{FAE4DA3D-31A7-91CC-6F33-D6B83240452C}"/>
              </a:ext>
            </a:extLst>
          </p:cNvPr>
          <p:cNvCxnSpPr>
            <a:cxnSpLocks/>
          </p:cNvCxnSpPr>
          <p:nvPr/>
        </p:nvCxnSpPr>
        <p:spPr>
          <a:xfrm flipH="1">
            <a:off x="4093855" y="726091"/>
            <a:ext cx="4849" cy="2621930"/>
          </a:xfrm>
          <a:prstGeom prst="line">
            <a:avLst/>
          </a:prstGeom>
          <a:ln w="57150" cap="rnd">
            <a:solidFill>
              <a:schemeClr val="accent1">
                <a:lumMod val="5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1892"/>
      </p:ext>
    </p:extLst>
  </p:cSld>
  <p:clrMapOvr>
    <a:masterClrMapping/>
  </p:clrMapOvr>
  <mc:AlternateContent xmlns:mc="http://schemas.openxmlformats.org/markup-compatibility/2006" xmlns:p14="http://schemas.microsoft.com/office/powerpoint/2010/main">
    <mc:Choice Requires="p14">
      <p:transition spd="slow" p14:dur="2000" advTm="55408"/>
    </mc:Choice>
    <mc:Fallback xmlns="">
      <p:transition spd="slow" advTm="5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descr="e7d195523061f1c0d318120d6aeaf1b6ccceb6ba3da59c0775C5DE19DDDEBC09ED96DBD9900D9848D623ECAD1D4904B78047D0015C22C8BE97228BE8B5BFF08FE7A3AE04126DA07312A96C0F69F9BAB7C18A0515A1574B60ECF4E471C8BB21EB50E797CDD302349E6D0DC19BC6C3F2FD337EBF71469F9886CAAF4F07E81F11B578800F3042BF91E0">
            <a:extLst>
              <a:ext uri="{FF2B5EF4-FFF2-40B4-BE49-F238E27FC236}">
                <a16:creationId xmlns:a16="http://schemas.microsoft.com/office/drawing/2014/main" id="{4965A93D-DADF-4F46-BCDE-D1CA1D4C4260}"/>
              </a:ext>
            </a:extLst>
          </p:cNvPr>
          <p:cNvSpPr/>
          <p:nvPr/>
        </p:nvSpPr>
        <p:spPr>
          <a:xfrm>
            <a:off x="468922" y="670294"/>
            <a:ext cx="3312359" cy="3046988"/>
          </a:xfrm>
          <a:prstGeom prst="rect">
            <a:avLst/>
          </a:prstGeom>
        </p:spPr>
        <p:txBody>
          <a:bodyPr wrap="square">
            <a:spAutoFit/>
          </a:bodyPr>
          <a:lstStyle/>
          <a:p>
            <a:pPr algn="r"/>
            <a:r>
              <a:rPr lang="en-GB" sz="4800" b="1" dirty="0">
                <a:solidFill>
                  <a:schemeClr val="bg1"/>
                </a:solidFill>
                <a:latin typeface="Calibri" panose="020F0502020204030204" pitchFamily="34" charset="0"/>
              </a:rPr>
              <a:t>NHS Menopause</a:t>
            </a:r>
          </a:p>
          <a:p>
            <a:pPr algn="r"/>
            <a:r>
              <a:rPr lang="en-GB" sz="4800" b="1" dirty="0">
                <a:solidFill>
                  <a:schemeClr val="bg1"/>
                </a:solidFill>
                <a:latin typeface="Calibri" panose="020F0502020204030204" pitchFamily="34" charset="0"/>
              </a:rPr>
              <a:t>Group</a:t>
            </a:r>
          </a:p>
          <a:p>
            <a:pPr algn="r"/>
            <a:r>
              <a:rPr lang="en-GB" sz="4800" b="1" dirty="0">
                <a:solidFill>
                  <a:schemeClr val="bg1"/>
                </a:solidFill>
                <a:latin typeface="Calibri" panose="020F0502020204030204" pitchFamily="34" charset="0"/>
              </a:rPr>
              <a:t>factsheet</a:t>
            </a:r>
            <a:endParaRPr lang="zh-CN" altLang="en-US" sz="4800" b="1" dirty="0">
              <a:solidFill>
                <a:schemeClr val="bg1"/>
              </a:solidFill>
              <a:latin typeface="Calibri" panose="020F0502020204030204" pitchFamily="34" charset="0"/>
              <a:cs typeface="Arial" panose="020B0604020202020204" pitchFamily="34" charset="0"/>
            </a:endParaRPr>
          </a:p>
        </p:txBody>
      </p:sp>
      <p:sp>
        <p:nvSpPr>
          <p:cNvPr id="7" name="TextBox 6"/>
          <p:cNvSpPr txBox="1"/>
          <p:nvPr/>
        </p:nvSpPr>
        <p:spPr>
          <a:xfrm>
            <a:off x="4693482" y="5473453"/>
            <a:ext cx="8044323" cy="110799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https://www.selfcareforum.org/wp-content/uploads/2022/05/22-Menopause-factsheet.pdf</a:t>
            </a:r>
          </a:p>
          <a:p>
            <a:pPr fontAlgn="base"/>
            <a:endParaRPr lang="en-GB" b="1" dirty="0">
              <a:solidFill>
                <a:srgbClr val="26AAD3"/>
              </a:solidFill>
              <a:latin typeface="Calibri" panose="020F0502020204030204" pitchFamily="34" charset="0"/>
              <a:ea typeface="Kozuka Gothic Pro H" panose="020B0800000000000000" pitchFamily="34" charset="-128"/>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3964" y="883270"/>
            <a:ext cx="3232716" cy="455828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4666" y="887569"/>
            <a:ext cx="3219199" cy="4553988"/>
          </a:xfrm>
          <a:prstGeom prst="rect">
            <a:avLst/>
          </a:prstGeom>
        </p:spPr>
      </p:pic>
      <p:pic>
        <p:nvPicPr>
          <p:cNvPr id="10" name="Audio 9">
            <a:hlinkClick r:id="" action="ppaction://media"/>
            <a:extLst>
              <a:ext uri="{FF2B5EF4-FFF2-40B4-BE49-F238E27FC236}">
                <a16:creationId xmlns:a16="http://schemas.microsoft.com/office/drawing/2014/main" id="{A457DF4C-AED9-87F9-71EA-9F7C68D814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cxnSp>
        <p:nvCxnSpPr>
          <p:cNvPr id="4" name="直接连接符 51">
            <a:extLst>
              <a:ext uri="{FF2B5EF4-FFF2-40B4-BE49-F238E27FC236}">
                <a16:creationId xmlns:a16="http://schemas.microsoft.com/office/drawing/2014/main" id="{2D429405-376C-9212-BB85-D69F11E6DDB9}"/>
              </a:ext>
            </a:extLst>
          </p:cNvPr>
          <p:cNvCxnSpPr>
            <a:cxnSpLocks/>
          </p:cNvCxnSpPr>
          <p:nvPr/>
        </p:nvCxnSpPr>
        <p:spPr>
          <a:xfrm flipH="1">
            <a:off x="4049488" y="807070"/>
            <a:ext cx="4849" cy="2621930"/>
          </a:xfrm>
          <a:prstGeom prst="line">
            <a:avLst/>
          </a:prstGeom>
          <a:ln w="57150" cap="rnd">
            <a:solidFill>
              <a:schemeClr val="accent1">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37F17BA-8DEE-F94B-7A3E-5B504F7F36A0}"/>
              </a:ext>
            </a:extLst>
          </p:cNvPr>
          <p:cNvPicPr>
            <a:picLocks noChangeAspect="1"/>
          </p:cNvPicPr>
          <p:nvPr/>
        </p:nvPicPr>
        <p:blipFill>
          <a:blip r:embed="rId8"/>
          <a:stretch>
            <a:fillRect/>
          </a:stretch>
        </p:blipFill>
        <p:spPr>
          <a:xfrm>
            <a:off x="10893533" y="147251"/>
            <a:ext cx="963251" cy="725487"/>
          </a:xfrm>
          <a:prstGeom prst="rect">
            <a:avLst/>
          </a:prstGeom>
        </p:spPr>
      </p:pic>
    </p:spTree>
    <p:extLst>
      <p:ext uri="{BB962C8B-B14F-4D97-AF65-F5344CB8AC3E}">
        <p14:creationId xmlns:p14="http://schemas.microsoft.com/office/powerpoint/2010/main" val="1644762345"/>
      </p:ext>
    </p:extLst>
  </p:cSld>
  <p:clrMapOvr>
    <a:masterClrMapping/>
  </p:clrMapOvr>
  <mc:AlternateContent xmlns:mc="http://schemas.openxmlformats.org/markup-compatibility/2006" xmlns:p14="http://schemas.microsoft.com/office/powerpoint/2010/main">
    <mc:Choice Requires="p14">
      <p:transition spd="slow" p14:dur="2000" advTm="20579"/>
    </mc:Choice>
    <mc:Fallback xmlns="">
      <p:transition spd="slow" advTm="2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F7EBB-BD52-4FD9-B65B-BBF673B2BDBB}"/>
              </a:ext>
            </a:extLst>
          </p:cNvPr>
          <p:cNvSpPr>
            <a:spLocks noGrp="1"/>
          </p:cNvSpPr>
          <p:nvPr>
            <p:ph type="title"/>
          </p:nvPr>
        </p:nvSpPr>
        <p:spPr>
          <a:xfrm>
            <a:off x="519867" y="1964443"/>
            <a:ext cx="11065775" cy="974931"/>
          </a:xfrm>
        </p:spPr>
        <p:txBody>
          <a:bodyPr>
            <a:normAutofit/>
          </a:bodyPr>
          <a:lstStyle/>
          <a:p>
            <a:r>
              <a:rPr lang="en-GB" sz="2800" dirty="0"/>
              <a:t>Potential impact on quality of working life and performance if support is not readily available: </a:t>
            </a:r>
          </a:p>
        </p:txBody>
      </p:sp>
      <p:sp>
        <p:nvSpPr>
          <p:cNvPr id="8" name="TextBox 7">
            <a:extLst>
              <a:ext uri="{FF2B5EF4-FFF2-40B4-BE49-F238E27FC236}">
                <a16:creationId xmlns:a16="http://schemas.microsoft.com/office/drawing/2014/main" id="{D22A1253-C751-46F0-BC45-AB8FA8DEDE03}"/>
              </a:ext>
            </a:extLst>
          </p:cNvPr>
          <p:cNvSpPr txBox="1"/>
          <p:nvPr/>
        </p:nvSpPr>
        <p:spPr>
          <a:xfrm>
            <a:off x="349434" y="3277396"/>
            <a:ext cx="10095332" cy="2542234"/>
          </a:xfrm>
          <a:prstGeom prst="rect">
            <a:avLst/>
          </a:prstGeom>
          <a:noFill/>
        </p:spPr>
        <p:txBody>
          <a:bodyPr wrap="square">
            <a:spAutoFit/>
          </a:bodyPr>
          <a:lstStyle/>
          <a:p>
            <a:pPr marL="214313" indent="-214313">
              <a:lnSpc>
                <a:spcPct val="80000"/>
              </a:lnSpc>
              <a:buFont typeface="Arial" panose="020B0604020202020204" pitchFamily="34" charset="0"/>
              <a:buChar char="•"/>
            </a:pPr>
            <a:r>
              <a:rPr lang="en-GB" sz="2400" dirty="0">
                <a:solidFill>
                  <a:srgbClr val="202124"/>
                </a:solidFill>
                <a:latin typeface="arial" panose="020B0604020202020204" pitchFamily="34" charset="0"/>
              </a:rPr>
              <a:t>Reduced engagement with work </a:t>
            </a:r>
          </a:p>
          <a:p>
            <a:pPr marL="214313" indent="-214313">
              <a:lnSpc>
                <a:spcPct val="80000"/>
              </a:lnSpc>
              <a:buFont typeface="Arial" panose="020B0604020202020204" pitchFamily="34" charset="0"/>
              <a:buChar char="•"/>
            </a:pPr>
            <a:r>
              <a:rPr lang="en-GB" sz="2400" dirty="0">
                <a:solidFill>
                  <a:srgbClr val="202124"/>
                </a:solidFill>
                <a:latin typeface="arial" panose="020B0604020202020204" pitchFamily="34" charset="0"/>
              </a:rPr>
              <a:t>Reduced motivation</a:t>
            </a:r>
          </a:p>
          <a:p>
            <a:pPr marL="214313" indent="-214313">
              <a:lnSpc>
                <a:spcPct val="80000"/>
              </a:lnSpc>
              <a:buFont typeface="Arial" panose="020B0604020202020204" pitchFamily="34" charset="0"/>
              <a:buChar char="•"/>
            </a:pPr>
            <a:r>
              <a:rPr lang="en-GB" sz="2400" dirty="0">
                <a:solidFill>
                  <a:srgbClr val="202124"/>
                </a:solidFill>
                <a:latin typeface="arial" panose="020B0604020202020204" pitchFamily="34" charset="0"/>
              </a:rPr>
              <a:t>Reduced job satisfaction </a:t>
            </a:r>
          </a:p>
          <a:p>
            <a:pPr marL="214313" indent="-214313">
              <a:lnSpc>
                <a:spcPct val="80000"/>
              </a:lnSpc>
              <a:buFont typeface="Arial" panose="020B0604020202020204" pitchFamily="34" charset="0"/>
              <a:buChar char="•"/>
            </a:pPr>
            <a:r>
              <a:rPr lang="en-GB" sz="2400" dirty="0">
                <a:solidFill>
                  <a:srgbClr val="202124"/>
                </a:solidFill>
                <a:latin typeface="arial" panose="020B0604020202020204" pitchFamily="34" charset="0"/>
              </a:rPr>
              <a:t>Reduced commitment to the organisation</a:t>
            </a:r>
          </a:p>
          <a:p>
            <a:pPr marL="214313" indent="-214313">
              <a:lnSpc>
                <a:spcPct val="80000"/>
              </a:lnSpc>
              <a:buFont typeface="Arial" panose="020B0604020202020204" pitchFamily="34" charset="0"/>
              <a:buChar char="•"/>
            </a:pPr>
            <a:r>
              <a:rPr lang="en-GB" sz="2400" dirty="0">
                <a:solidFill>
                  <a:srgbClr val="202124"/>
                </a:solidFill>
                <a:latin typeface="arial" panose="020B0604020202020204" pitchFamily="34" charset="0"/>
              </a:rPr>
              <a:t>Increase in sickness absence </a:t>
            </a:r>
          </a:p>
          <a:p>
            <a:pPr marL="214313" indent="-214313">
              <a:lnSpc>
                <a:spcPct val="80000"/>
              </a:lnSpc>
              <a:buFont typeface="Arial" panose="020B0604020202020204" pitchFamily="34" charset="0"/>
              <a:buChar char="•"/>
            </a:pPr>
            <a:r>
              <a:rPr lang="en-GB" sz="2400" dirty="0">
                <a:solidFill>
                  <a:srgbClr val="202124"/>
                </a:solidFill>
                <a:latin typeface="arial" panose="020B0604020202020204" pitchFamily="34" charset="0"/>
              </a:rPr>
              <a:t>Increase in desire to leave work altogether </a:t>
            </a:r>
          </a:p>
          <a:p>
            <a:pPr marL="128588" indent="-128588">
              <a:buFont typeface="Arial" panose="020B0604020202020204" pitchFamily="34" charset="0"/>
              <a:buChar char="•"/>
            </a:pPr>
            <a:endParaRPr lang="en-GB" sz="2200" dirty="0">
              <a:solidFill>
                <a:schemeClr val="accent1"/>
              </a:solidFill>
              <a:cs typeface="Arial" panose="020B0604020202020204" pitchFamily="34" charset="0"/>
            </a:endParaRPr>
          </a:p>
          <a:p>
            <a:pPr marL="128588" indent="-128588">
              <a:buFont typeface="Arial" panose="020B0604020202020204" pitchFamily="34" charset="0"/>
              <a:buChar char="•"/>
            </a:pPr>
            <a:endParaRPr lang="en-GB" sz="2200" dirty="0">
              <a:solidFill>
                <a:schemeClr val="tx1"/>
              </a:solidFill>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FB95B57F-30FC-B817-6149-2A22302AEE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2" name="Rectangle 1">
            <a:extLst>
              <a:ext uri="{FF2B5EF4-FFF2-40B4-BE49-F238E27FC236}">
                <a16:creationId xmlns:a16="http://schemas.microsoft.com/office/drawing/2014/main" id="{455755D5-9A4A-5F48-DF31-E4E4C5920565}"/>
              </a:ext>
            </a:extLst>
          </p:cNvPr>
          <p:cNvSpPr/>
          <p:nvPr/>
        </p:nvSpPr>
        <p:spPr>
          <a:xfrm>
            <a:off x="519868" y="309258"/>
            <a:ext cx="9283700" cy="118110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b="1" kern="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Potential impact if support is not readily available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350183"/>
      </p:ext>
    </p:extLst>
  </p:cSld>
  <p:clrMapOvr>
    <a:masterClrMapping/>
  </p:clrMapOvr>
  <mc:AlternateContent xmlns:mc="http://schemas.openxmlformats.org/markup-compatibility/2006" xmlns:p14="http://schemas.microsoft.com/office/powerpoint/2010/main">
    <mc:Choice Requires="p14">
      <p:transition spd="slow" p14:dur="2000" advTm="50470"/>
    </mc:Choice>
    <mc:Fallback xmlns="">
      <p:transition spd="slow" advTm="5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F8201D6-2D6C-4AE3-92DD-1DC803FCF0D2}"/>
              </a:ext>
            </a:extLst>
          </p:cNvPr>
          <p:cNvSpPr txBox="1"/>
          <p:nvPr/>
        </p:nvSpPr>
        <p:spPr>
          <a:xfrm>
            <a:off x="4756909" y="4048579"/>
            <a:ext cx="52007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Cancers</a:t>
            </a:r>
          </a:p>
        </p:txBody>
      </p:sp>
      <p:sp>
        <p:nvSpPr>
          <p:cNvPr id="12" name="TextBox 11">
            <a:extLst>
              <a:ext uri="{FF2B5EF4-FFF2-40B4-BE49-F238E27FC236}">
                <a16:creationId xmlns:a16="http://schemas.microsoft.com/office/drawing/2014/main" id="{8F17B899-29C2-47F9-8096-9158C6EAFAC4}"/>
              </a:ext>
            </a:extLst>
          </p:cNvPr>
          <p:cNvSpPr txBox="1"/>
          <p:nvPr/>
        </p:nvSpPr>
        <p:spPr>
          <a:xfrm>
            <a:off x="2011781" y="1842938"/>
            <a:ext cx="73170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Fertility, pregnancy, pregnancy loss and post-natal support</a:t>
            </a:r>
          </a:p>
        </p:txBody>
      </p:sp>
      <p:sp>
        <p:nvSpPr>
          <p:cNvPr id="15" name="TextBox 14">
            <a:extLst>
              <a:ext uri="{FF2B5EF4-FFF2-40B4-BE49-F238E27FC236}">
                <a16:creationId xmlns:a16="http://schemas.microsoft.com/office/drawing/2014/main" id="{962555AB-28CF-444A-B02A-F5E42846FF31}"/>
              </a:ext>
            </a:extLst>
          </p:cNvPr>
          <p:cNvSpPr txBox="1"/>
          <p:nvPr/>
        </p:nvSpPr>
        <p:spPr>
          <a:xfrm>
            <a:off x="2958647" y="2469489"/>
            <a:ext cx="56203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0000"/>
                </a:solidFill>
                <a:latin typeface="Arial" panose="020B0604020202020204" pitchFamily="34" charset="0"/>
                <a:cs typeface="Arial" panose="020B0604020202020204" pitchFamily="34" charset="0"/>
              </a:rPr>
              <a:t>Menopause</a:t>
            </a:r>
          </a:p>
        </p:txBody>
      </p:sp>
      <p:sp>
        <p:nvSpPr>
          <p:cNvPr id="17" name="TextBox 16">
            <a:extLst>
              <a:ext uri="{FF2B5EF4-FFF2-40B4-BE49-F238E27FC236}">
                <a16:creationId xmlns:a16="http://schemas.microsoft.com/office/drawing/2014/main" id="{69AD7DE3-20AC-4086-86BE-DAB89F6384C6}"/>
              </a:ext>
            </a:extLst>
          </p:cNvPr>
          <p:cNvSpPr txBox="1"/>
          <p:nvPr/>
        </p:nvSpPr>
        <p:spPr>
          <a:xfrm>
            <a:off x="6464755" y="5568920"/>
            <a:ext cx="56203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Healthy ageing and long-term conditions</a:t>
            </a:r>
          </a:p>
        </p:txBody>
      </p:sp>
      <p:sp>
        <p:nvSpPr>
          <p:cNvPr id="19" name="TextBox 18">
            <a:extLst>
              <a:ext uri="{FF2B5EF4-FFF2-40B4-BE49-F238E27FC236}">
                <a16:creationId xmlns:a16="http://schemas.microsoft.com/office/drawing/2014/main" id="{B7D6BB67-FB46-4C5E-8B8E-CAAC1E668F31}"/>
              </a:ext>
            </a:extLst>
          </p:cNvPr>
          <p:cNvSpPr txBox="1"/>
          <p:nvPr/>
        </p:nvSpPr>
        <p:spPr>
          <a:xfrm>
            <a:off x="3792810" y="3302053"/>
            <a:ext cx="56203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Mental health and wellbeing</a:t>
            </a:r>
          </a:p>
        </p:txBody>
      </p:sp>
      <p:sp>
        <p:nvSpPr>
          <p:cNvPr id="21" name="TextBox 20">
            <a:extLst>
              <a:ext uri="{FF2B5EF4-FFF2-40B4-BE49-F238E27FC236}">
                <a16:creationId xmlns:a16="http://schemas.microsoft.com/office/drawing/2014/main" id="{8DFC4F3B-6A3F-4949-9BEE-62551A84635D}"/>
              </a:ext>
            </a:extLst>
          </p:cNvPr>
          <p:cNvSpPr txBox="1"/>
          <p:nvPr/>
        </p:nvSpPr>
        <p:spPr>
          <a:xfrm>
            <a:off x="5573839" y="4821983"/>
            <a:ext cx="65358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The health impacts of violence against women and girls</a:t>
            </a:r>
          </a:p>
        </p:txBody>
      </p:sp>
      <p:pic>
        <p:nvPicPr>
          <p:cNvPr id="30" name="Picture 29" descr="Text&#10;&#10;Description automatically generated">
            <a:extLst>
              <a:ext uri="{FF2B5EF4-FFF2-40B4-BE49-F238E27FC236}">
                <a16:creationId xmlns:a16="http://schemas.microsoft.com/office/drawing/2014/main" id="{090441D4-C26B-47AC-8C39-B7C2C246A2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128" y="3375117"/>
            <a:ext cx="1443788" cy="1443788"/>
          </a:xfrm>
          <a:prstGeom prst="rect">
            <a:avLst/>
          </a:prstGeom>
        </p:spPr>
      </p:pic>
      <p:sp>
        <p:nvSpPr>
          <p:cNvPr id="24" name="TextBox 23">
            <a:extLst>
              <a:ext uri="{FF2B5EF4-FFF2-40B4-BE49-F238E27FC236}">
                <a16:creationId xmlns:a16="http://schemas.microsoft.com/office/drawing/2014/main" id="{2EE309FD-39EC-4E83-BF9E-D90D5AF4E9BF}"/>
              </a:ext>
            </a:extLst>
          </p:cNvPr>
          <p:cNvSpPr txBox="1"/>
          <p:nvPr/>
        </p:nvSpPr>
        <p:spPr>
          <a:xfrm>
            <a:off x="1121667" y="1082036"/>
            <a:ext cx="63952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Menstrual health and gynecological conditions</a:t>
            </a:r>
          </a:p>
        </p:txBody>
      </p:sp>
      <p:pic>
        <p:nvPicPr>
          <p:cNvPr id="5" name="Picture 4" descr="Icon&#10;&#10;Description automatically generated">
            <a:extLst>
              <a:ext uri="{FF2B5EF4-FFF2-40B4-BE49-F238E27FC236}">
                <a16:creationId xmlns:a16="http://schemas.microsoft.com/office/drawing/2014/main" id="{8754F371-658A-4664-8C9D-F849E2E7D7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5173" y="5361645"/>
            <a:ext cx="899582" cy="828000"/>
          </a:xfrm>
          <a:prstGeom prst="rect">
            <a:avLst/>
          </a:prstGeom>
        </p:spPr>
      </p:pic>
      <p:pic>
        <p:nvPicPr>
          <p:cNvPr id="10" name="Picture 9" descr="Icon&#10;&#10;Description automatically generated">
            <a:extLst>
              <a:ext uri="{FF2B5EF4-FFF2-40B4-BE49-F238E27FC236}">
                <a16:creationId xmlns:a16="http://schemas.microsoft.com/office/drawing/2014/main" id="{201C85A3-78AC-4740-A06F-D17935B149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4142" y="3888911"/>
            <a:ext cx="899583" cy="828000"/>
          </a:xfrm>
          <a:prstGeom prst="rect">
            <a:avLst/>
          </a:prstGeom>
        </p:spPr>
      </p:pic>
      <p:pic>
        <p:nvPicPr>
          <p:cNvPr id="16" name="Picture 15" descr="Icon&#10;&#10;Description automatically generated">
            <a:extLst>
              <a:ext uri="{FF2B5EF4-FFF2-40B4-BE49-F238E27FC236}">
                <a16:creationId xmlns:a16="http://schemas.microsoft.com/office/drawing/2014/main" id="{E6804DDA-BBC9-453E-B8E1-F519D3D2DF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3113" y="2416175"/>
            <a:ext cx="899583" cy="828000"/>
          </a:xfrm>
          <a:prstGeom prst="rect">
            <a:avLst/>
          </a:prstGeom>
        </p:spPr>
      </p:pic>
      <p:pic>
        <p:nvPicPr>
          <p:cNvPr id="20" name="Picture 19" descr="Logo, icon&#10;&#10;Description automatically generated">
            <a:extLst>
              <a:ext uri="{FF2B5EF4-FFF2-40B4-BE49-F238E27FC236}">
                <a16:creationId xmlns:a16="http://schemas.microsoft.com/office/drawing/2014/main" id="{B7232D51-BC2B-4EBC-AD8B-60AEC964C1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2885" y="943439"/>
            <a:ext cx="898782" cy="828000"/>
          </a:xfrm>
          <a:prstGeom prst="rect">
            <a:avLst/>
          </a:prstGeom>
        </p:spPr>
      </p:pic>
      <p:pic>
        <p:nvPicPr>
          <p:cNvPr id="28" name="Picture 27" descr="Icon&#10;&#10;Description automatically generated">
            <a:extLst>
              <a:ext uri="{FF2B5EF4-FFF2-40B4-BE49-F238E27FC236}">
                <a16:creationId xmlns:a16="http://schemas.microsoft.com/office/drawing/2014/main" id="{D43EE163-E2E8-4268-9669-8602FDDD43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94028" y="3152543"/>
            <a:ext cx="898782" cy="828000"/>
          </a:xfrm>
          <a:prstGeom prst="rect">
            <a:avLst/>
          </a:prstGeom>
        </p:spPr>
      </p:pic>
      <p:pic>
        <p:nvPicPr>
          <p:cNvPr id="32" name="Picture 31" descr="Icon&#10;&#10;Description automatically generated">
            <a:extLst>
              <a:ext uri="{FF2B5EF4-FFF2-40B4-BE49-F238E27FC236}">
                <a16:creationId xmlns:a16="http://schemas.microsoft.com/office/drawing/2014/main" id="{D4380456-F41C-453E-A978-6A86CAC0DF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2999" y="1679807"/>
            <a:ext cx="898782" cy="828000"/>
          </a:xfrm>
          <a:prstGeom prst="rect">
            <a:avLst/>
          </a:prstGeom>
        </p:spPr>
      </p:pic>
      <p:pic>
        <p:nvPicPr>
          <p:cNvPr id="34" name="Picture 33" descr="Icon&#10;&#10;Description automatically generated">
            <a:extLst>
              <a:ext uri="{FF2B5EF4-FFF2-40B4-BE49-F238E27FC236}">
                <a16:creationId xmlns:a16="http://schemas.microsoft.com/office/drawing/2014/main" id="{45E65330-E70C-46EA-9F2E-FF24C7B6268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75057" y="4625279"/>
            <a:ext cx="898782" cy="828000"/>
          </a:xfrm>
          <a:prstGeom prst="rect">
            <a:avLst/>
          </a:prstGeom>
        </p:spPr>
      </p:pic>
      <p:sp>
        <p:nvSpPr>
          <p:cNvPr id="55" name="Title 1">
            <a:extLst>
              <a:ext uri="{FF2B5EF4-FFF2-40B4-BE49-F238E27FC236}">
                <a16:creationId xmlns:a16="http://schemas.microsoft.com/office/drawing/2014/main" id="{A7395A46-F62C-4C39-B8F1-9FB1E7337A43}"/>
              </a:ext>
            </a:extLst>
          </p:cNvPr>
          <p:cNvSpPr txBox="1">
            <a:spLocks/>
          </p:cNvSpPr>
          <p:nvPr/>
        </p:nvSpPr>
        <p:spPr>
          <a:xfrm>
            <a:off x="277883" y="4890038"/>
            <a:ext cx="3012315" cy="1421928"/>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GB" sz="3200" b="1" kern="1200" dirty="0">
                <a:solidFill>
                  <a:schemeClr val="tx1"/>
                </a:solidFill>
                <a:latin typeface="+mj-lt"/>
                <a:ea typeface="+mj-ea"/>
                <a:cs typeface="+mj-cs"/>
              </a:defRPr>
            </a:lvl1pPr>
          </a:lstStyle>
          <a:p>
            <a:r>
              <a:rPr lang="en-GB" sz="2400" dirty="0">
                <a:solidFill>
                  <a:srgbClr val="7030A0"/>
                </a:solidFill>
                <a:latin typeface="Arial" panose="020B0604020202020204" pitchFamily="34" charset="0"/>
                <a:cs typeface="Arial" panose="020B0604020202020204" pitchFamily="34" charset="0"/>
              </a:rPr>
              <a:t>Women’s Health Strategy for England- 7 priority areas</a:t>
            </a:r>
            <a:endParaRPr lang="en-US" sz="2400" dirty="0">
              <a:solidFill>
                <a:srgbClr val="7030A0"/>
              </a:solidFill>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A58CEEBE-D918-9604-19E8-11B3E24A9FE1}"/>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
        <p:nvSpPr>
          <p:cNvPr id="3" name="Rectangle 2">
            <a:extLst>
              <a:ext uri="{FF2B5EF4-FFF2-40B4-BE49-F238E27FC236}">
                <a16:creationId xmlns:a16="http://schemas.microsoft.com/office/drawing/2014/main" id="{455755D5-9A4A-5F48-DF31-E4E4C5920565}"/>
              </a:ext>
            </a:extLst>
          </p:cNvPr>
          <p:cNvSpPr/>
          <p:nvPr/>
        </p:nvSpPr>
        <p:spPr>
          <a:xfrm>
            <a:off x="277883" y="94054"/>
            <a:ext cx="3956050" cy="66675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b="1"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National Context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175D13C-E08E-B189-71D1-3FD72A4E9C20}"/>
              </a:ext>
            </a:extLst>
          </p:cNvPr>
          <p:cNvPicPr>
            <a:picLocks noChangeAspect="1"/>
          </p:cNvPicPr>
          <p:nvPr/>
        </p:nvPicPr>
        <p:blipFill>
          <a:blip r:embed="rId14"/>
          <a:stretch>
            <a:fillRect/>
          </a:stretch>
        </p:blipFill>
        <p:spPr>
          <a:xfrm>
            <a:off x="10847855" y="275643"/>
            <a:ext cx="963251" cy="725487"/>
          </a:xfrm>
          <a:prstGeom prst="rect">
            <a:avLst/>
          </a:prstGeom>
        </p:spPr>
      </p:pic>
    </p:spTree>
    <p:extLst>
      <p:ext uri="{BB962C8B-B14F-4D97-AF65-F5344CB8AC3E}">
        <p14:creationId xmlns:p14="http://schemas.microsoft.com/office/powerpoint/2010/main" val="2778030879"/>
      </p:ext>
    </p:extLst>
  </p:cSld>
  <p:clrMapOvr>
    <a:masterClrMapping/>
  </p:clrMapOvr>
  <mc:AlternateContent xmlns:mc="http://schemas.openxmlformats.org/markup-compatibility/2006" xmlns:p14="http://schemas.microsoft.com/office/powerpoint/2010/main">
    <mc:Choice Requires="p14">
      <p:transition spd="slow" p14:dur="2000" advTm="36653"/>
    </mc:Choice>
    <mc:Fallback xmlns="">
      <p:transition spd="slow" advTm="3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A92EA-95BB-F421-3A78-DA615A79EB9C}"/>
              </a:ext>
            </a:extLst>
          </p:cNvPr>
          <p:cNvSpPr>
            <a:spLocks noGrp="1"/>
          </p:cNvSpPr>
          <p:nvPr>
            <p:ph sz="quarter" idx="10"/>
          </p:nvPr>
        </p:nvSpPr>
        <p:spPr>
          <a:xfrm>
            <a:off x="252919" y="1400924"/>
            <a:ext cx="11856785" cy="4562177"/>
          </a:xfrm>
        </p:spPr>
        <p:txBody>
          <a:bodyPr>
            <a:noAutofit/>
          </a:bodyPr>
          <a:lstStyle/>
          <a:p>
            <a:pPr marL="0" indent="0">
              <a:buNone/>
            </a:pPr>
            <a:r>
              <a:rPr lang="en-GB" sz="2000" dirty="0"/>
              <a:t>The </a:t>
            </a:r>
            <a:r>
              <a:rPr lang="en-GB" sz="2000" b="1" dirty="0"/>
              <a:t>4 key areas </a:t>
            </a:r>
            <a:r>
              <a:rPr lang="en-GB" sz="2000" dirty="0"/>
              <a:t>that the programme will focus on and the potential effects on Primary care are as follows:</a:t>
            </a:r>
          </a:p>
          <a:p>
            <a:r>
              <a:rPr lang="en-GB" sz="2400" b="1" dirty="0">
                <a:solidFill>
                  <a:srgbClr val="7030A0"/>
                </a:solidFill>
              </a:rPr>
              <a:t>Clinical Optimal Pathway</a:t>
            </a:r>
            <a:r>
              <a:rPr lang="en-GB" sz="2000" b="1" dirty="0"/>
              <a:t>: </a:t>
            </a:r>
            <a:r>
              <a:rPr lang="en-GB" sz="2000" dirty="0"/>
              <a:t>The Menopause CRG is defining the Optimal treatment pathways for patients, to ensure best practice is received as standard  (</a:t>
            </a:r>
            <a:r>
              <a:rPr lang="en-GB" sz="2000" i="1" dirty="0">
                <a:solidFill>
                  <a:srgbClr val="005EB8"/>
                </a:solidFill>
              </a:rPr>
              <a:t>Self Care Factsheet)</a:t>
            </a:r>
            <a:endParaRPr lang="en-GB" sz="2000" dirty="0"/>
          </a:p>
          <a:p>
            <a:r>
              <a:rPr lang="en-GB" sz="2400" b="1" dirty="0">
                <a:solidFill>
                  <a:srgbClr val="7030A0"/>
                </a:solidFill>
              </a:rPr>
              <a:t>Workforce Support</a:t>
            </a:r>
            <a:r>
              <a:rPr lang="en-GB" sz="2000" b="1" dirty="0"/>
              <a:t>: </a:t>
            </a:r>
            <a:r>
              <a:rPr lang="en-GB" sz="2000" dirty="0"/>
              <a:t>The programme will design a workplace support package for NHS employees experiencing the Menopause. This will be designed to be scalable allowing subsequent adoption by external organisations of all sizes (in line with discussions with DWP and BEIS) (</a:t>
            </a:r>
            <a:r>
              <a:rPr lang="en-GB" sz="2000" i="1" dirty="0">
                <a:solidFill>
                  <a:srgbClr val="005EB8"/>
                </a:solidFill>
              </a:rPr>
              <a:t>E learning)</a:t>
            </a:r>
            <a:endParaRPr lang="en-GB" sz="2000" dirty="0"/>
          </a:p>
          <a:p>
            <a:r>
              <a:rPr lang="en-GB" sz="2400" b="1" dirty="0">
                <a:solidFill>
                  <a:srgbClr val="7030A0"/>
                </a:solidFill>
              </a:rPr>
              <a:t>Education for Clinicians</a:t>
            </a:r>
            <a:r>
              <a:rPr lang="en-GB" sz="2000" b="1" dirty="0">
                <a:solidFill>
                  <a:srgbClr val="000000"/>
                </a:solidFill>
              </a:rPr>
              <a:t>:</a:t>
            </a:r>
            <a:r>
              <a:rPr lang="en-GB" sz="2000" dirty="0">
                <a:solidFill>
                  <a:srgbClr val="000000"/>
                </a:solidFill>
              </a:rPr>
              <a:t> In partnership with BMS, HEE, RCGP, RCN and others, the programme plans to develop Menopausal training practices for Clinicians. The programme is also seeking to change the training medics receive in medical schools on the Menopause to ensure this is both covered appropriately and is based on the most up to date evidence base</a:t>
            </a:r>
          </a:p>
          <a:p>
            <a:r>
              <a:rPr lang="en-GB" sz="2400" b="1" dirty="0">
                <a:solidFill>
                  <a:srgbClr val="7030A0"/>
                </a:solidFill>
              </a:rPr>
              <a:t>Awareness for Population</a:t>
            </a:r>
            <a:r>
              <a:rPr lang="en-GB" sz="2000" b="1" dirty="0">
                <a:solidFill>
                  <a:srgbClr val="000000"/>
                </a:solidFill>
              </a:rPr>
              <a:t>: </a:t>
            </a:r>
            <a:r>
              <a:rPr lang="en-GB" sz="2000" dirty="0">
                <a:solidFill>
                  <a:srgbClr val="000000"/>
                </a:solidFill>
              </a:rPr>
              <a:t>The programme is intending to capitalise on the growing awareness and attention given to the Menopause in the public sphere (</a:t>
            </a:r>
            <a:r>
              <a:rPr lang="en-GB" sz="2000" i="1" dirty="0">
                <a:solidFill>
                  <a:srgbClr val="005EB8"/>
                </a:solidFill>
              </a:rPr>
              <a:t>User forum, Surveys, Research, Engagement) </a:t>
            </a:r>
            <a:endParaRPr lang="en-GB" sz="2000" dirty="0">
              <a:solidFill>
                <a:srgbClr val="000000"/>
              </a:solidFill>
            </a:endParaRPr>
          </a:p>
          <a:p>
            <a:endParaRPr lang="en-GB" dirty="0">
              <a:solidFill>
                <a:srgbClr val="000000"/>
              </a:solidFill>
            </a:endParaRPr>
          </a:p>
          <a:p>
            <a:endParaRPr lang="en-US" dirty="0"/>
          </a:p>
        </p:txBody>
      </p:sp>
      <p:pic>
        <p:nvPicPr>
          <p:cNvPr id="7" name="Audio 6">
            <a:hlinkClick r:id="" action="ppaction://media"/>
            <a:extLst>
              <a:ext uri="{FF2B5EF4-FFF2-40B4-BE49-F238E27FC236}">
                <a16:creationId xmlns:a16="http://schemas.microsoft.com/office/drawing/2014/main" id="{48C09C8D-EEE7-3BDE-15D7-F9D5D12444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6" name="Rectangle 5">
            <a:extLst>
              <a:ext uri="{FF2B5EF4-FFF2-40B4-BE49-F238E27FC236}">
                <a16:creationId xmlns:a16="http://schemas.microsoft.com/office/drawing/2014/main" id="{455755D5-9A4A-5F48-DF31-E4E4C5920565}"/>
              </a:ext>
            </a:extLst>
          </p:cNvPr>
          <p:cNvSpPr/>
          <p:nvPr/>
        </p:nvSpPr>
        <p:spPr>
          <a:xfrm>
            <a:off x="252918" y="152937"/>
            <a:ext cx="8647891" cy="1082476"/>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b="1"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Overview of NHS England Menopause Improvement Programme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4743030"/>
      </p:ext>
    </p:extLst>
  </p:cSld>
  <p:clrMapOvr>
    <a:masterClrMapping/>
  </p:clrMapOvr>
  <mc:AlternateContent xmlns:mc="http://schemas.openxmlformats.org/markup-compatibility/2006" xmlns:p14="http://schemas.microsoft.com/office/powerpoint/2010/main">
    <mc:Choice Requires="p14">
      <p:transition spd="slow" p14:dur="2000" advTm="183476"/>
    </mc:Choice>
    <mc:Fallback xmlns="">
      <p:transition spd="slow" advTm="18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Freeform 5">
            <a:extLst>
              <a:ext uri="{FF2B5EF4-FFF2-40B4-BE49-F238E27FC236}">
                <a16:creationId xmlns:a16="http://schemas.microsoft.com/office/drawing/2014/main" id="{16C9E92D-C6EB-4C5C-B7EE-947124C8F1E7}"/>
              </a:ext>
            </a:extLst>
          </p:cNvPr>
          <p:cNvSpPr>
            <a:spLocks/>
          </p:cNvSpPr>
          <p:nvPr/>
        </p:nvSpPr>
        <p:spPr bwMode="auto">
          <a:xfrm rot="10800000">
            <a:off x="3890094" y="4165322"/>
            <a:ext cx="4404873" cy="2195161"/>
          </a:xfrm>
          <a:custGeom>
            <a:avLst/>
            <a:gdLst>
              <a:gd name="T0" fmla="*/ 1345 w 2679"/>
              <a:gd name="T1" fmla="*/ 1118 h 1339"/>
              <a:gd name="T2" fmla="*/ 1699 w 2679"/>
              <a:gd name="T3" fmla="*/ 1334 h 1339"/>
              <a:gd name="T4" fmla="*/ 2679 w 2679"/>
              <a:gd name="T5" fmla="*/ 796 h 1339"/>
              <a:gd name="T6" fmla="*/ 2204 w 2679"/>
              <a:gd name="T7" fmla="*/ 267 h 1339"/>
              <a:gd name="T8" fmla="*/ 1345 w 2679"/>
              <a:gd name="T9" fmla="*/ 0 h 1339"/>
              <a:gd name="T10" fmla="*/ 0 w 2679"/>
              <a:gd name="T11" fmla="*/ 816 h 1339"/>
              <a:gd name="T12" fmla="*/ 988 w 2679"/>
              <a:gd name="T13" fmla="*/ 1339 h 1339"/>
              <a:gd name="T14" fmla="*/ 1345 w 2679"/>
              <a:gd name="T15" fmla="*/ 1118 h 1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9" h="1339">
                <a:moveTo>
                  <a:pt x="1345" y="1118"/>
                </a:moveTo>
                <a:cubicBezTo>
                  <a:pt x="1499" y="1118"/>
                  <a:pt x="1633" y="1206"/>
                  <a:pt x="1699" y="1334"/>
                </a:cubicBezTo>
                <a:cubicBezTo>
                  <a:pt x="2679" y="796"/>
                  <a:pt x="2679" y="796"/>
                  <a:pt x="2679" y="796"/>
                </a:cubicBezTo>
                <a:cubicBezTo>
                  <a:pt x="2565" y="584"/>
                  <a:pt x="2402" y="403"/>
                  <a:pt x="2204" y="267"/>
                </a:cubicBezTo>
                <a:cubicBezTo>
                  <a:pt x="1960" y="99"/>
                  <a:pt x="1664" y="0"/>
                  <a:pt x="1345" y="0"/>
                </a:cubicBezTo>
                <a:cubicBezTo>
                  <a:pt x="760" y="0"/>
                  <a:pt x="253" y="331"/>
                  <a:pt x="0" y="816"/>
                </a:cubicBezTo>
                <a:cubicBezTo>
                  <a:pt x="988" y="1339"/>
                  <a:pt x="988" y="1339"/>
                  <a:pt x="988" y="1339"/>
                </a:cubicBezTo>
                <a:cubicBezTo>
                  <a:pt x="1053" y="1208"/>
                  <a:pt x="1189" y="1118"/>
                  <a:pt x="1345" y="1118"/>
                </a:cubicBezTo>
                <a:close/>
              </a:path>
            </a:pathLst>
          </a:custGeom>
          <a:solidFill>
            <a:srgbClr val="1C396A"/>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4" name="Freeform 5">
            <a:extLst>
              <a:ext uri="{FF2B5EF4-FFF2-40B4-BE49-F238E27FC236}">
                <a16:creationId xmlns:a16="http://schemas.microsoft.com/office/drawing/2014/main" id="{0B165CC3-334F-4316-A507-EBB94FAC368C}"/>
              </a:ext>
            </a:extLst>
          </p:cNvPr>
          <p:cNvSpPr>
            <a:spLocks/>
          </p:cNvSpPr>
          <p:nvPr/>
        </p:nvSpPr>
        <p:spPr bwMode="auto">
          <a:xfrm>
            <a:off x="3874328" y="1435029"/>
            <a:ext cx="4404873" cy="2195161"/>
          </a:xfrm>
          <a:custGeom>
            <a:avLst/>
            <a:gdLst>
              <a:gd name="T0" fmla="*/ 1345 w 2679"/>
              <a:gd name="T1" fmla="*/ 1118 h 1339"/>
              <a:gd name="T2" fmla="*/ 1699 w 2679"/>
              <a:gd name="T3" fmla="*/ 1334 h 1339"/>
              <a:gd name="T4" fmla="*/ 2679 w 2679"/>
              <a:gd name="T5" fmla="*/ 796 h 1339"/>
              <a:gd name="T6" fmla="*/ 2204 w 2679"/>
              <a:gd name="T7" fmla="*/ 267 h 1339"/>
              <a:gd name="T8" fmla="*/ 1345 w 2679"/>
              <a:gd name="T9" fmla="*/ 0 h 1339"/>
              <a:gd name="T10" fmla="*/ 0 w 2679"/>
              <a:gd name="T11" fmla="*/ 816 h 1339"/>
              <a:gd name="T12" fmla="*/ 988 w 2679"/>
              <a:gd name="T13" fmla="*/ 1339 h 1339"/>
              <a:gd name="T14" fmla="*/ 1345 w 2679"/>
              <a:gd name="T15" fmla="*/ 1118 h 1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9" h="1339">
                <a:moveTo>
                  <a:pt x="1345" y="1118"/>
                </a:moveTo>
                <a:cubicBezTo>
                  <a:pt x="1499" y="1118"/>
                  <a:pt x="1633" y="1206"/>
                  <a:pt x="1699" y="1334"/>
                </a:cubicBezTo>
                <a:cubicBezTo>
                  <a:pt x="2679" y="796"/>
                  <a:pt x="2679" y="796"/>
                  <a:pt x="2679" y="796"/>
                </a:cubicBezTo>
                <a:cubicBezTo>
                  <a:pt x="2565" y="584"/>
                  <a:pt x="2402" y="403"/>
                  <a:pt x="2204" y="267"/>
                </a:cubicBezTo>
                <a:cubicBezTo>
                  <a:pt x="1960" y="99"/>
                  <a:pt x="1664" y="0"/>
                  <a:pt x="1345" y="0"/>
                </a:cubicBezTo>
                <a:cubicBezTo>
                  <a:pt x="760" y="0"/>
                  <a:pt x="253" y="331"/>
                  <a:pt x="0" y="816"/>
                </a:cubicBezTo>
                <a:cubicBezTo>
                  <a:pt x="988" y="1339"/>
                  <a:pt x="988" y="1339"/>
                  <a:pt x="988" y="1339"/>
                </a:cubicBezTo>
                <a:cubicBezTo>
                  <a:pt x="1053" y="1208"/>
                  <a:pt x="1189" y="1118"/>
                  <a:pt x="1345" y="1118"/>
                </a:cubicBezTo>
                <a:close/>
              </a:path>
            </a:pathLst>
          </a:custGeom>
          <a:solidFill>
            <a:srgbClr val="1C396A"/>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5" name="Freeform 6">
            <a:extLst>
              <a:ext uri="{FF2B5EF4-FFF2-40B4-BE49-F238E27FC236}">
                <a16:creationId xmlns:a16="http://schemas.microsoft.com/office/drawing/2014/main" id="{15AD9B18-4279-4982-8AEE-59A8B1327A00}"/>
              </a:ext>
            </a:extLst>
          </p:cNvPr>
          <p:cNvSpPr>
            <a:spLocks/>
          </p:cNvSpPr>
          <p:nvPr/>
        </p:nvSpPr>
        <p:spPr bwMode="auto">
          <a:xfrm>
            <a:off x="6463647" y="1649693"/>
            <a:ext cx="2047198" cy="2167265"/>
          </a:xfrm>
          <a:custGeom>
            <a:avLst/>
            <a:gdLst>
              <a:gd name="T0" fmla="*/ 163 w 1245"/>
              <a:gd name="T1" fmla="*/ 1322 h 1322"/>
              <a:gd name="T2" fmla="*/ 1245 w 1245"/>
              <a:gd name="T3" fmla="*/ 1115 h 1322"/>
              <a:gd name="T4" fmla="*/ 1238 w 1245"/>
              <a:gd name="T5" fmla="*/ 1034 h 1322"/>
              <a:gd name="T6" fmla="*/ 745 w 1245"/>
              <a:gd name="T7" fmla="*/ 17 h 1322"/>
              <a:gd name="T8" fmla="*/ 722 w 1245"/>
              <a:gd name="T9" fmla="*/ 0 h 1322"/>
              <a:gd name="T10" fmla="*/ 0 w 1245"/>
              <a:gd name="T11" fmla="*/ 1060 h 1322"/>
              <a:gd name="T12" fmla="*/ 163 w 1245"/>
              <a:gd name="T13" fmla="*/ 1322 h 1322"/>
            </a:gdLst>
            <a:ahLst/>
            <a:cxnLst>
              <a:cxn ang="0">
                <a:pos x="T0" y="T1"/>
              </a:cxn>
              <a:cxn ang="0">
                <a:pos x="T2" y="T3"/>
              </a:cxn>
              <a:cxn ang="0">
                <a:pos x="T4" y="T5"/>
              </a:cxn>
              <a:cxn ang="0">
                <a:pos x="T6" y="T7"/>
              </a:cxn>
              <a:cxn ang="0">
                <a:pos x="T8" y="T9"/>
              </a:cxn>
              <a:cxn ang="0">
                <a:pos x="T10" y="T11"/>
              </a:cxn>
              <a:cxn ang="0">
                <a:pos x="T12" y="T13"/>
              </a:cxn>
            </a:cxnLst>
            <a:rect l="0" t="0" r="r" b="b"/>
            <a:pathLst>
              <a:path w="1245" h="1322">
                <a:moveTo>
                  <a:pt x="163" y="1322"/>
                </a:moveTo>
                <a:cubicBezTo>
                  <a:pt x="1245" y="1115"/>
                  <a:pt x="1245" y="1115"/>
                  <a:pt x="1245" y="1115"/>
                </a:cubicBezTo>
                <a:cubicBezTo>
                  <a:pt x="1243" y="1088"/>
                  <a:pt x="1241" y="1061"/>
                  <a:pt x="1238" y="1034"/>
                </a:cubicBezTo>
                <a:cubicBezTo>
                  <a:pt x="1194" y="632"/>
                  <a:pt x="1013" y="279"/>
                  <a:pt x="745" y="17"/>
                </a:cubicBezTo>
                <a:cubicBezTo>
                  <a:pt x="737" y="11"/>
                  <a:pt x="730" y="6"/>
                  <a:pt x="722" y="0"/>
                </a:cubicBezTo>
                <a:cubicBezTo>
                  <a:pt x="0" y="1060"/>
                  <a:pt x="0" y="1060"/>
                  <a:pt x="0" y="1060"/>
                </a:cubicBezTo>
                <a:cubicBezTo>
                  <a:pt x="85" y="1120"/>
                  <a:pt x="146" y="1214"/>
                  <a:pt x="163" y="1322"/>
                </a:cubicBezTo>
                <a:close/>
              </a:path>
            </a:pathLst>
          </a:custGeom>
          <a:solidFill>
            <a:srgbClr val="3579B9"/>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7">
            <a:extLst>
              <a:ext uri="{FF2B5EF4-FFF2-40B4-BE49-F238E27FC236}">
                <a16:creationId xmlns:a16="http://schemas.microsoft.com/office/drawing/2014/main" id="{03FAE60F-73F1-42D2-BC97-9EE511F35C8C}"/>
              </a:ext>
            </a:extLst>
          </p:cNvPr>
          <p:cNvSpPr>
            <a:spLocks/>
          </p:cNvSpPr>
          <p:nvPr/>
        </p:nvSpPr>
        <p:spPr bwMode="auto">
          <a:xfrm>
            <a:off x="3660875" y="1642417"/>
            <a:ext cx="2049625" cy="2195161"/>
          </a:xfrm>
          <a:custGeom>
            <a:avLst/>
            <a:gdLst>
              <a:gd name="T0" fmla="*/ 1247 w 1247"/>
              <a:gd name="T1" fmla="*/ 1063 h 1338"/>
              <a:gd name="T2" fmla="*/ 529 w 1247"/>
              <a:gd name="T3" fmla="*/ 0 h 1338"/>
              <a:gd name="T4" fmla="*/ 507 w 1247"/>
              <a:gd name="T5" fmla="*/ 16 h 1338"/>
              <a:gd name="T6" fmla="*/ 9 w 1247"/>
              <a:gd name="T7" fmla="*/ 1038 h 1338"/>
              <a:gd name="T8" fmla="*/ 0 w 1247"/>
              <a:gd name="T9" fmla="*/ 1164 h 1338"/>
              <a:gd name="T10" fmla="*/ 1080 w 1247"/>
              <a:gd name="T11" fmla="*/ 1338 h 1338"/>
              <a:gd name="T12" fmla="*/ 1247 w 1247"/>
              <a:gd name="T13" fmla="*/ 1063 h 1338"/>
            </a:gdLst>
            <a:ahLst/>
            <a:cxnLst>
              <a:cxn ang="0">
                <a:pos x="T0" y="T1"/>
              </a:cxn>
              <a:cxn ang="0">
                <a:pos x="T2" y="T3"/>
              </a:cxn>
              <a:cxn ang="0">
                <a:pos x="T4" y="T5"/>
              </a:cxn>
              <a:cxn ang="0">
                <a:pos x="T6" y="T7"/>
              </a:cxn>
              <a:cxn ang="0">
                <a:pos x="T8" y="T9"/>
              </a:cxn>
              <a:cxn ang="0">
                <a:pos x="T10" y="T11"/>
              </a:cxn>
              <a:cxn ang="0">
                <a:pos x="T12" y="T13"/>
              </a:cxn>
            </a:cxnLst>
            <a:rect l="0" t="0" r="r" b="b"/>
            <a:pathLst>
              <a:path w="1247" h="1338">
                <a:moveTo>
                  <a:pt x="1247" y="1063"/>
                </a:moveTo>
                <a:cubicBezTo>
                  <a:pt x="529" y="0"/>
                  <a:pt x="529" y="0"/>
                  <a:pt x="529" y="0"/>
                </a:cubicBezTo>
                <a:cubicBezTo>
                  <a:pt x="522" y="5"/>
                  <a:pt x="515" y="10"/>
                  <a:pt x="507" y="16"/>
                </a:cubicBezTo>
                <a:cubicBezTo>
                  <a:pt x="237" y="279"/>
                  <a:pt x="53" y="634"/>
                  <a:pt x="9" y="1038"/>
                </a:cubicBezTo>
                <a:cubicBezTo>
                  <a:pt x="5" y="1080"/>
                  <a:pt x="2" y="1122"/>
                  <a:pt x="0" y="1164"/>
                </a:cubicBezTo>
                <a:cubicBezTo>
                  <a:pt x="1080" y="1338"/>
                  <a:pt x="1080" y="1338"/>
                  <a:pt x="1080" y="1338"/>
                </a:cubicBezTo>
                <a:cubicBezTo>
                  <a:pt x="1095" y="1224"/>
                  <a:pt x="1157" y="1126"/>
                  <a:pt x="1247" y="1063"/>
                </a:cubicBezTo>
                <a:close/>
              </a:path>
            </a:pathLst>
          </a:custGeom>
          <a:solidFill>
            <a:srgbClr val="3579B9"/>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Freeform 8">
            <a:extLst>
              <a:ext uri="{FF2B5EF4-FFF2-40B4-BE49-F238E27FC236}">
                <a16:creationId xmlns:a16="http://schemas.microsoft.com/office/drawing/2014/main" id="{F37B928F-50FB-489B-A16C-8157E0E49456}"/>
              </a:ext>
            </a:extLst>
          </p:cNvPr>
          <p:cNvSpPr>
            <a:spLocks/>
          </p:cNvSpPr>
          <p:nvPr/>
        </p:nvSpPr>
        <p:spPr bwMode="auto">
          <a:xfrm>
            <a:off x="3429232" y="2646611"/>
            <a:ext cx="2088435" cy="2472890"/>
          </a:xfrm>
          <a:custGeom>
            <a:avLst/>
            <a:gdLst>
              <a:gd name="T0" fmla="*/ 1259 w 1270"/>
              <a:gd name="T1" fmla="*/ 600 h 1508"/>
              <a:gd name="T2" fmla="*/ 126 w 1270"/>
              <a:gd name="T3" fmla="*/ 0 h 1508"/>
              <a:gd name="T4" fmla="*/ 114 w 1270"/>
              <a:gd name="T5" fmla="*/ 25 h 1508"/>
              <a:gd name="T6" fmla="*/ 13 w 1270"/>
              <a:gd name="T7" fmla="*/ 699 h 1508"/>
              <a:gd name="T8" fmla="*/ 274 w 1270"/>
              <a:gd name="T9" fmla="*/ 1508 h 1508"/>
              <a:gd name="T10" fmla="*/ 1270 w 1270"/>
              <a:gd name="T11" fmla="*/ 974 h 1508"/>
              <a:gd name="T12" fmla="*/ 1218 w 1270"/>
              <a:gd name="T13" fmla="*/ 777 h 1508"/>
              <a:gd name="T14" fmla="*/ 1259 w 1270"/>
              <a:gd name="T15" fmla="*/ 600 h 1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0" h="1508">
                <a:moveTo>
                  <a:pt x="1259" y="600"/>
                </a:moveTo>
                <a:cubicBezTo>
                  <a:pt x="126" y="0"/>
                  <a:pt x="126" y="0"/>
                  <a:pt x="126" y="0"/>
                </a:cubicBezTo>
                <a:cubicBezTo>
                  <a:pt x="122" y="8"/>
                  <a:pt x="118" y="16"/>
                  <a:pt x="114" y="25"/>
                </a:cubicBezTo>
                <a:cubicBezTo>
                  <a:pt x="36" y="234"/>
                  <a:pt x="0" y="462"/>
                  <a:pt x="13" y="699"/>
                </a:cubicBezTo>
                <a:cubicBezTo>
                  <a:pt x="30" y="997"/>
                  <a:pt x="123" y="1273"/>
                  <a:pt x="274" y="1508"/>
                </a:cubicBezTo>
                <a:cubicBezTo>
                  <a:pt x="1270" y="974"/>
                  <a:pt x="1270" y="974"/>
                  <a:pt x="1270" y="974"/>
                </a:cubicBezTo>
                <a:cubicBezTo>
                  <a:pt x="1237" y="916"/>
                  <a:pt x="1218" y="849"/>
                  <a:pt x="1218" y="777"/>
                </a:cubicBezTo>
                <a:cubicBezTo>
                  <a:pt x="1218" y="713"/>
                  <a:pt x="1233" y="653"/>
                  <a:pt x="1259" y="600"/>
                </a:cubicBezTo>
                <a:close/>
              </a:path>
            </a:pathLst>
          </a:custGeom>
          <a:solidFill>
            <a:srgbClr val="4CBBE2"/>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8" name="Freeform 9">
            <a:extLst>
              <a:ext uri="{FF2B5EF4-FFF2-40B4-BE49-F238E27FC236}">
                <a16:creationId xmlns:a16="http://schemas.microsoft.com/office/drawing/2014/main" id="{86D08623-9CB8-45F9-8F5F-8FB98544AA7F}"/>
              </a:ext>
            </a:extLst>
          </p:cNvPr>
          <p:cNvSpPr>
            <a:spLocks/>
          </p:cNvSpPr>
          <p:nvPr/>
        </p:nvSpPr>
        <p:spPr bwMode="auto">
          <a:xfrm>
            <a:off x="6667397" y="2610228"/>
            <a:ext cx="2070242" cy="2379505"/>
          </a:xfrm>
          <a:custGeom>
            <a:avLst/>
            <a:gdLst>
              <a:gd name="T0" fmla="*/ 1134 w 1259"/>
              <a:gd name="T1" fmla="*/ 18 h 1451"/>
              <a:gd name="T2" fmla="*/ 1124 w 1259"/>
              <a:gd name="T3" fmla="*/ 0 h 1451"/>
              <a:gd name="T4" fmla="*/ 0 w 1259"/>
              <a:gd name="T5" fmla="*/ 617 h 1451"/>
              <a:gd name="T6" fmla="*/ 44 w 1259"/>
              <a:gd name="T7" fmla="*/ 799 h 1451"/>
              <a:gd name="T8" fmla="*/ 3 w 1259"/>
              <a:gd name="T9" fmla="*/ 976 h 1451"/>
              <a:gd name="T10" fmla="*/ 1032 w 1259"/>
              <a:gd name="T11" fmla="*/ 1451 h 1451"/>
              <a:gd name="T12" fmla="*/ 1245 w 1259"/>
              <a:gd name="T13" fmla="*/ 721 h 1451"/>
              <a:gd name="T14" fmla="*/ 1134 w 1259"/>
              <a:gd name="T15" fmla="*/ 18 h 1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9" h="1451">
                <a:moveTo>
                  <a:pt x="1134" y="18"/>
                </a:moveTo>
                <a:cubicBezTo>
                  <a:pt x="1130" y="12"/>
                  <a:pt x="1127" y="6"/>
                  <a:pt x="1124" y="0"/>
                </a:cubicBezTo>
                <a:cubicBezTo>
                  <a:pt x="0" y="617"/>
                  <a:pt x="0" y="617"/>
                  <a:pt x="0" y="617"/>
                </a:cubicBezTo>
                <a:cubicBezTo>
                  <a:pt x="28" y="671"/>
                  <a:pt x="44" y="733"/>
                  <a:pt x="44" y="799"/>
                </a:cubicBezTo>
                <a:cubicBezTo>
                  <a:pt x="44" y="863"/>
                  <a:pt x="29" y="923"/>
                  <a:pt x="3" y="976"/>
                </a:cubicBezTo>
                <a:cubicBezTo>
                  <a:pt x="1032" y="1451"/>
                  <a:pt x="1032" y="1451"/>
                  <a:pt x="1032" y="1451"/>
                </a:cubicBezTo>
                <a:cubicBezTo>
                  <a:pt x="1154" y="1234"/>
                  <a:pt x="1230" y="987"/>
                  <a:pt x="1245" y="721"/>
                </a:cubicBezTo>
                <a:cubicBezTo>
                  <a:pt x="1259" y="473"/>
                  <a:pt x="1218" y="235"/>
                  <a:pt x="1134" y="18"/>
                </a:cubicBezTo>
                <a:close/>
              </a:path>
            </a:pathLst>
          </a:custGeom>
          <a:solidFill>
            <a:srgbClr val="4CBBE2"/>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Freeform 10">
            <a:extLst>
              <a:ext uri="{FF2B5EF4-FFF2-40B4-BE49-F238E27FC236}">
                <a16:creationId xmlns:a16="http://schemas.microsoft.com/office/drawing/2014/main" id="{74C0192A-D7C2-435A-AD39-9324AC1CEF35}"/>
              </a:ext>
            </a:extLst>
          </p:cNvPr>
          <p:cNvSpPr>
            <a:spLocks/>
          </p:cNvSpPr>
          <p:nvPr/>
        </p:nvSpPr>
        <p:spPr bwMode="auto">
          <a:xfrm>
            <a:off x="6033652" y="4049816"/>
            <a:ext cx="2759775" cy="1981708"/>
          </a:xfrm>
          <a:custGeom>
            <a:avLst/>
            <a:gdLst>
              <a:gd name="T0" fmla="*/ 386 w 1643"/>
              <a:gd name="T1" fmla="*/ 0 h 1208"/>
              <a:gd name="T2" fmla="*/ 0 w 1643"/>
              <a:gd name="T3" fmla="*/ 319 h 1208"/>
              <a:gd name="T4" fmla="*/ 0 w 1643"/>
              <a:gd name="T5" fmla="*/ 685 h 1208"/>
              <a:gd name="T6" fmla="*/ 559 w 1643"/>
              <a:gd name="T7" fmla="*/ 598 h 1208"/>
              <a:gd name="T8" fmla="*/ 1075 w 1643"/>
              <a:gd name="T9" fmla="*/ 1208 h 1208"/>
              <a:gd name="T10" fmla="*/ 1643 w 1643"/>
              <a:gd name="T11" fmla="*/ 255 h 1208"/>
              <a:gd name="T12" fmla="*/ 386 w 1643"/>
              <a:gd name="T13" fmla="*/ 0 h 1208"/>
              <a:gd name="connsiteX0" fmla="*/ 2567 w 10218"/>
              <a:gd name="connsiteY0" fmla="*/ 0 h 10000"/>
              <a:gd name="connsiteX1" fmla="*/ 218 w 10218"/>
              <a:gd name="connsiteY1" fmla="*/ 2641 h 10000"/>
              <a:gd name="connsiteX2" fmla="*/ 218 w 10218"/>
              <a:gd name="connsiteY2" fmla="*/ 5671 h 10000"/>
              <a:gd name="connsiteX3" fmla="*/ 3169 w 10218"/>
              <a:gd name="connsiteY3" fmla="*/ 4232 h 10000"/>
              <a:gd name="connsiteX4" fmla="*/ 6761 w 10218"/>
              <a:gd name="connsiteY4" fmla="*/ 10000 h 10000"/>
              <a:gd name="connsiteX5" fmla="*/ 10218 w 10218"/>
              <a:gd name="connsiteY5" fmla="*/ 2111 h 10000"/>
              <a:gd name="connsiteX6" fmla="*/ 2567 w 10218"/>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8" h="10000">
                <a:moveTo>
                  <a:pt x="2567" y="0"/>
                </a:moveTo>
                <a:cubicBezTo>
                  <a:pt x="2348" y="1498"/>
                  <a:pt x="1381" y="2624"/>
                  <a:pt x="218" y="2641"/>
                </a:cubicBezTo>
                <a:cubicBezTo>
                  <a:pt x="218" y="5671"/>
                  <a:pt x="-274" y="5406"/>
                  <a:pt x="218" y="5671"/>
                </a:cubicBezTo>
                <a:cubicBezTo>
                  <a:pt x="710" y="5936"/>
                  <a:pt x="2165" y="4688"/>
                  <a:pt x="3169" y="4232"/>
                </a:cubicBezTo>
                <a:lnTo>
                  <a:pt x="6761" y="10000"/>
                </a:lnTo>
                <a:cubicBezTo>
                  <a:pt x="8502" y="8022"/>
                  <a:pt x="9749" y="5257"/>
                  <a:pt x="10218" y="2111"/>
                </a:cubicBezTo>
                <a:lnTo>
                  <a:pt x="2567" y="0"/>
                </a:lnTo>
                <a:close/>
              </a:path>
            </a:pathLst>
          </a:custGeom>
          <a:solidFill>
            <a:srgbClr val="1C7B96"/>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0" name="Freeform 11">
            <a:extLst>
              <a:ext uri="{FF2B5EF4-FFF2-40B4-BE49-F238E27FC236}">
                <a16:creationId xmlns:a16="http://schemas.microsoft.com/office/drawing/2014/main" id="{253D3BA1-C9B4-45B0-8919-C62A7803690E}"/>
              </a:ext>
            </a:extLst>
          </p:cNvPr>
          <p:cNvSpPr>
            <a:spLocks/>
          </p:cNvSpPr>
          <p:nvPr/>
        </p:nvSpPr>
        <p:spPr bwMode="auto">
          <a:xfrm>
            <a:off x="3379507" y="4052242"/>
            <a:ext cx="2713024" cy="1997474"/>
          </a:xfrm>
          <a:custGeom>
            <a:avLst/>
            <a:gdLst>
              <a:gd name="T0" fmla="*/ 1256 w 1650"/>
              <a:gd name="T1" fmla="*/ 0 h 1218"/>
              <a:gd name="T2" fmla="*/ 0 w 1650"/>
              <a:gd name="T3" fmla="*/ 259 h 1218"/>
              <a:gd name="T4" fmla="*/ 580 w 1650"/>
              <a:gd name="T5" fmla="*/ 1218 h 1218"/>
              <a:gd name="T6" fmla="*/ 1094 w 1650"/>
              <a:gd name="T7" fmla="*/ 598 h 1218"/>
              <a:gd name="T8" fmla="*/ 1650 w 1650"/>
              <a:gd name="T9" fmla="*/ 684 h 1218"/>
              <a:gd name="T10" fmla="*/ 1650 w 1650"/>
              <a:gd name="T11" fmla="*/ 318 h 1218"/>
              <a:gd name="T12" fmla="*/ 1646 w 1650"/>
              <a:gd name="T13" fmla="*/ 318 h 1218"/>
              <a:gd name="T14" fmla="*/ 1256 w 1650"/>
              <a:gd name="T15" fmla="*/ 0 h 1218"/>
              <a:gd name="connsiteX0" fmla="*/ 7612 w 10000"/>
              <a:gd name="connsiteY0" fmla="*/ 0 h 10000"/>
              <a:gd name="connsiteX1" fmla="*/ 0 w 10000"/>
              <a:gd name="connsiteY1" fmla="*/ 2126 h 10000"/>
              <a:gd name="connsiteX2" fmla="*/ 3515 w 10000"/>
              <a:gd name="connsiteY2" fmla="*/ 10000 h 10000"/>
              <a:gd name="connsiteX3" fmla="*/ 7154 w 10000"/>
              <a:gd name="connsiteY3" fmla="*/ 4198 h 10000"/>
              <a:gd name="connsiteX4" fmla="*/ 10000 w 10000"/>
              <a:gd name="connsiteY4" fmla="*/ 5616 h 10000"/>
              <a:gd name="connsiteX5" fmla="*/ 10000 w 10000"/>
              <a:gd name="connsiteY5" fmla="*/ 2611 h 10000"/>
              <a:gd name="connsiteX6" fmla="*/ 9976 w 10000"/>
              <a:gd name="connsiteY6" fmla="*/ 2611 h 10000"/>
              <a:gd name="connsiteX7" fmla="*/ 7612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7612" y="0"/>
                </a:moveTo>
                <a:lnTo>
                  <a:pt x="0" y="2126"/>
                </a:lnTo>
                <a:cubicBezTo>
                  <a:pt x="479" y="5279"/>
                  <a:pt x="1745" y="8038"/>
                  <a:pt x="3515" y="10000"/>
                </a:cubicBezTo>
                <a:cubicBezTo>
                  <a:pt x="6630" y="4910"/>
                  <a:pt x="7154" y="4198"/>
                  <a:pt x="7154" y="4198"/>
                </a:cubicBezTo>
                <a:cubicBezTo>
                  <a:pt x="8148" y="4649"/>
                  <a:pt x="8776" y="5616"/>
                  <a:pt x="10000" y="5616"/>
                </a:cubicBezTo>
                <a:lnTo>
                  <a:pt x="10000" y="2611"/>
                </a:lnTo>
                <a:lnTo>
                  <a:pt x="9976" y="2611"/>
                </a:lnTo>
                <a:cubicBezTo>
                  <a:pt x="8812" y="2611"/>
                  <a:pt x="7836" y="1494"/>
                  <a:pt x="7612" y="0"/>
                </a:cubicBezTo>
                <a:close/>
              </a:path>
            </a:pathLst>
          </a:custGeom>
          <a:solidFill>
            <a:srgbClr val="1C7B96"/>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87B287F7-AC74-4245-B88E-9E9C59FA406D}"/>
              </a:ext>
            </a:extLst>
          </p:cNvPr>
          <p:cNvSpPr>
            <a:spLocks noChangeArrowheads="1"/>
          </p:cNvSpPr>
          <p:nvPr/>
        </p:nvSpPr>
        <p:spPr bwMode="auto">
          <a:xfrm>
            <a:off x="4810606" y="2647825"/>
            <a:ext cx="2550510" cy="2545657"/>
          </a:xfrm>
          <a:prstGeom prst="ellipse">
            <a:avLst/>
          </a:prstGeom>
          <a:solidFill>
            <a:sysClr val="window" lastClr="FFFFFF">
              <a:lumMod val="95000"/>
            </a:sysClr>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378F3018-5F58-4FA8-B609-8BFB3EBCB7C4}"/>
              </a:ext>
            </a:extLst>
          </p:cNvPr>
          <p:cNvSpPr>
            <a:spLocks noChangeArrowheads="1"/>
          </p:cNvSpPr>
          <p:nvPr/>
        </p:nvSpPr>
        <p:spPr bwMode="auto">
          <a:xfrm>
            <a:off x="4958568" y="2795786"/>
            <a:ext cx="2254586" cy="2249736"/>
          </a:xfrm>
          <a:prstGeom prst="ellipse">
            <a:avLst/>
          </a:pr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E450B6F1-D8D1-455C-8E58-791F00C7663D}"/>
              </a:ext>
            </a:extLst>
          </p:cNvPr>
          <p:cNvSpPr txBox="1"/>
          <p:nvPr/>
        </p:nvSpPr>
        <p:spPr>
          <a:xfrm>
            <a:off x="5258683" y="3524158"/>
            <a:ext cx="1721945" cy="954107"/>
          </a:xfrm>
          <a:prstGeom prst="rect">
            <a:avLst/>
          </a:prstGeom>
          <a:noFill/>
        </p:spPr>
        <p:txBody>
          <a:bodyPr wrap="none" rtlCol="0" anchor="ctr">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Menopause</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rPr>
              <a:t> friendly</a:t>
            </a:r>
            <a:endParaRPr kumimoji="0" lang="en-IN" sz="2800" b="0" i="0" u="none" strike="noStrike" kern="1200" cap="none" spc="0" normalizeH="0" baseline="0" noProof="0" dirty="0">
              <a:ln>
                <a:noFill/>
              </a:ln>
              <a:solidFill>
                <a:prstClr val="black">
                  <a:lumMod val="75000"/>
                  <a:lumOff val="25000"/>
                </a:prstClr>
              </a:solidFill>
              <a:effectLst/>
              <a:uLnTx/>
              <a:uFillTx/>
              <a:latin typeface="Oswald" panose="02000506000000020004" pitchFamily="2" charset="0"/>
              <a:ea typeface="+mn-ea"/>
              <a:cs typeface="Arial" panose="020B0604020202020204" pitchFamily="34" charset="0"/>
            </a:endParaRPr>
          </a:p>
        </p:txBody>
      </p:sp>
      <p:sp>
        <p:nvSpPr>
          <p:cNvPr id="144" name="TextBox 143">
            <a:extLst>
              <a:ext uri="{FF2B5EF4-FFF2-40B4-BE49-F238E27FC236}">
                <a16:creationId xmlns:a16="http://schemas.microsoft.com/office/drawing/2014/main" id="{929F62E6-7F1C-4899-8962-56099D114780}"/>
              </a:ext>
            </a:extLst>
          </p:cNvPr>
          <p:cNvSpPr txBox="1"/>
          <p:nvPr/>
        </p:nvSpPr>
        <p:spPr>
          <a:xfrm>
            <a:off x="7258001" y="4764439"/>
            <a:ext cx="1223046" cy="7386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Consider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The working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environment</a:t>
            </a:r>
          </a:p>
        </p:txBody>
      </p:sp>
      <p:sp>
        <p:nvSpPr>
          <p:cNvPr id="145" name="TextBox 144">
            <a:extLst>
              <a:ext uri="{FF2B5EF4-FFF2-40B4-BE49-F238E27FC236}">
                <a16:creationId xmlns:a16="http://schemas.microsoft.com/office/drawing/2014/main" id="{A053FBA1-D535-4E4E-A554-D12EB2F6DD04}"/>
              </a:ext>
            </a:extLst>
          </p:cNvPr>
          <p:cNvSpPr txBox="1"/>
          <p:nvPr/>
        </p:nvSpPr>
        <p:spPr>
          <a:xfrm>
            <a:off x="7552766" y="3572649"/>
            <a:ext cx="981717" cy="7386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Support from OH &amp; HR</a:t>
            </a:r>
          </a:p>
        </p:txBody>
      </p:sp>
      <p:sp>
        <p:nvSpPr>
          <p:cNvPr id="146" name="TextBox 145">
            <a:extLst>
              <a:ext uri="{FF2B5EF4-FFF2-40B4-BE49-F238E27FC236}">
                <a16:creationId xmlns:a16="http://schemas.microsoft.com/office/drawing/2014/main" id="{A7C69740-AB62-4017-BBF5-B02862F2B01F}"/>
              </a:ext>
            </a:extLst>
          </p:cNvPr>
          <p:cNvSpPr txBox="1"/>
          <p:nvPr/>
        </p:nvSpPr>
        <p:spPr>
          <a:xfrm>
            <a:off x="6998880" y="2533338"/>
            <a:ext cx="981717" cy="307777"/>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Data</a:t>
            </a:r>
          </a:p>
        </p:txBody>
      </p:sp>
      <p:sp>
        <p:nvSpPr>
          <p:cNvPr id="147" name="TextBox 146">
            <a:extLst>
              <a:ext uri="{FF2B5EF4-FFF2-40B4-BE49-F238E27FC236}">
                <a16:creationId xmlns:a16="http://schemas.microsoft.com/office/drawing/2014/main" id="{2FBB5A92-D490-44DE-9BA7-19BCEEA3921C}"/>
              </a:ext>
            </a:extLst>
          </p:cNvPr>
          <p:cNvSpPr txBox="1"/>
          <p:nvPr/>
        </p:nvSpPr>
        <p:spPr>
          <a:xfrm>
            <a:off x="5100654" y="1875889"/>
            <a:ext cx="1946525" cy="7386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menopause support network / Champions / Ambassadors </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8" name="TextBox 147">
            <a:extLst>
              <a:ext uri="{FF2B5EF4-FFF2-40B4-BE49-F238E27FC236}">
                <a16:creationId xmlns:a16="http://schemas.microsoft.com/office/drawing/2014/main" id="{F3A15355-9979-43A7-B910-CFDA77728400}"/>
              </a:ext>
            </a:extLst>
          </p:cNvPr>
          <p:cNvSpPr txBox="1"/>
          <p:nvPr/>
        </p:nvSpPr>
        <p:spPr>
          <a:xfrm>
            <a:off x="4172792" y="2305522"/>
            <a:ext cx="981717" cy="7386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Consider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Flexible working</a:t>
            </a:r>
          </a:p>
        </p:txBody>
      </p:sp>
      <p:sp>
        <p:nvSpPr>
          <p:cNvPr id="149" name="TextBox 148">
            <a:extLst>
              <a:ext uri="{FF2B5EF4-FFF2-40B4-BE49-F238E27FC236}">
                <a16:creationId xmlns:a16="http://schemas.microsoft.com/office/drawing/2014/main" id="{FF92913A-B808-4C67-A8BF-9D464C296039}"/>
              </a:ext>
            </a:extLst>
          </p:cNvPr>
          <p:cNvSpPr txBox="1"/>
          <p:nvPr/>
        </p:nvSpPr>
        <p:spPr>
          <a:xfrm>
            <a:off x="3668335" y="3636641"/>
            <a:ext cx="981717" cy="523220"/>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Consider Uniforms</a:t>
            </a:r>
          </a:p>
        </p:txBody>
      </p:sp>
      <p:sp>
        <p:nvSpPr>
          <p:cNvPr id="150" name="TextBox 149">
            <a:extLst>
              <a:ext uri="{FF2B5EF4-FFF2-40B4-BE49-F238E27FC236}">
                <a16:creationId xmlns:a16="http://schemas.microsoft.com/office/drawing/2014/main" id="{3B748309-69AB-4194-A6E1-28E975D63EC5}"/>
              </a:ext>
            </a:extLst>
          </p:cNvPr>
          <p:cNvSpPr txBox="1"/>
          <p:nvPr/>
        </p:nvSpPr>
        <p:spPr>
          <a:xfrm>
            <a:off x="3804231" y="5033897"/>
            <a:ext cx="981717" cy="307777"/>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Training</a:t>
            </a:r>
          </a:p>
        </p:txBody>
      </p:sp>
      <p:sp>
        <p:nvSpPr>
          <p:cNvPr id="151" name="Rectangle 150">
            <a:extLst>
              <a:ext uri="{FF2B5EF4-FFF2-40B4-BE49-F238E27FC236}">
                <a16:creationId xmlns:a16="http://schemas.microsoft.com/office/drawing/2014/main" id="{3ADD4FFA-3E97-4DB3-85AA-DB7BB942E97E}"/>
              </a:ext>
            </a:extLst>
          </p:cNvPr>
          <p:cNvSpPr/>
          <p:nvPr/>
        </p:nvSpPr>
        <p:spPr>
          <a:xfrm>
            <a:off x="9097187" y="4303893"/>
            <a:ext cx="2986985" cy="1631216"/>
          </a:xfrm>
          <a:prstGeom prst="rect">
            <a:avLst/>
          </a:prstGeom>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2000" b="1" dirty="0">
                <a:solidFill>
                  <a:srgbClr val="0070C0"/>
                </a:solidFill>
                <a:latin typeface="Arial" panose="020B0604020202020204" pitchFamily="34" charset="0"/>
                <a:cs typeface="Arial" panose="020B0604020202020204" pitchFamily="34" charset="0"/>
              </a:rPr>
              <a:t>Understand your practice demographics and what impact menopause is having on all your staff</a:t>
            </a:r>
          </a:p>
        </p:txBody>
      </p:sp>
      <p:sp>
        <p:nvSpPr>
          <p:cNvPr id="152" name="Rectangle 151">
            <a:extLst>
              <a:ext uri="{FF2B5EF4-FFF2-40B4-BE49-F238E27FC236}">
                <a16:creationId xmlns:a16="http://schemas.microsoft.com/office/drawing/2014/main" id="{678BEB2B-F304-4456-B0A4-D17E73644F09}"/>
              </a:ext>
            </a:extLst>
          </p:cNvPr>
          <p:cNvSpPr/>
          <p:nvPr/>
        </p:nvSpPr>
        <p:spPr>
          <a:xfrm>
            <a:off x="9154091" y="3034153"/>
            <a:ext cx="2759775" cy="1015663"/>
          </a:xfrm>
          <a:prstGeom prst="rect">
            <a:avLst/>
          </a:prstGeom>
        </p:spPr>
        <p:txBody>
          <a:bodyPr wrap="square">
            <a:spAutoFit/>
          </a:bodyPr>
          <a:lstStyle/>
          <a:p>
            <a:pPr defTabSz="1218987">
              <a:defRPr/>
            </a:pPr>
            <a:r>
              <a:rPr lang="en-GB" sz="2000" b="1" dirty="0">
                <a:solidFill>
                  <a:schemeClr val="tx1">
                    <a:lumMod val="85000"/>
                    <a:lumOff val="15000"/>
                  </a:schemeClr>
                </a:solidFill>
                <a:latin typeface="Arial" panose="020B0604020202020204" pitchFamily="34" charset="0"/>
                <a:cs typeface="Arial" panose="020B0604020202020204" pitchFamily="34" charset="0"/>
              </a:rPr>
              <a:t>Does your practice record menopause related absences</a:t>
            </a:r>
          </a:p>
        </p:txBody>
      </p:sp>
      <p:sp>
        <p:nvSpPr>
          <p:cNvPr id="153" name="Rectangle 152">
            <a:extLst>
              <a:ext uri="{FF2B5EF4-FFF2-40B4-BE49-F238E27FC236}">
                <a16:creationId xmlns:a16="http://schemas.microsoft.com/office/drawing/2014/main" id="{2E93E0BC-28EB-4269-8018-CF7D70006E83}"/>
              </a:ext>
            </a:extLst>
          </p:cNvPr>
          <p:cNvSpPr/>
          <p:nvPr/>
        </p:nvSpPr>
        <p:spPr>
          <a:xfrm>
            <a:off x="9101226" y="1234365"/>
            <a:ext cx="3205902" cy="1631216"/>
          </a:xfrm>
          <a:prstGeom prst="rect">
            <a:avLst/>
          </a:prstGeom>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2000" b="1" dirty="0">
                <a:solidFill>
                  <a:srgbClr val="0070C0"/>
                </a:solidFill>
                <a:latin typeface="Arial" panose="020B0604020202020204" pitchFamily="34" charset="0"/>
                <a:cs typeface="Arial" panose="020B0604020202020204" pitchFamily="34" charset="0"/>
              </a:rPr>
              <a:t>Understand your demographic and sickness absence data </a:t>
            </a:r>
            <a:r>
              <a:rPr lang="en-GB" sz="2000" b="1" dirty="0">
                <a:solidFill>
                  <a:srgbClr val="7030A0"/>
                </a:solidFill>
                <a:latin typeface="Arial" panose="020B0604020202020204" pitchFamily="34" charset="0"/>
                <a:cs typeface="Arial" panose="020B0604020202020204" pitchFamily="34" charset="0"/>
              </a:rPr>
              <a:t>(over 77% of your WF are female) </a:t>
            </a:r>
          </a:p>
        </p:txBody>
      </p:sp>
      <p:sp>
        <p:nvSpPr>
          <p:cNvPr id="154" name="Rectangle 153">
            <a:extLst>
              <a:ext uri="{FF2B5EF4-FFF2-40B4-BE49-F238E27FC236}">
                <a16:creationId xmlns:a16="http://schemas.microsoft.com/office/drawing/2014/main" id="{D79EFFD1-0FE7-4F30-83E1-A5FB5C351E4C}"/>
              </a:ext>
            </a:extLst>
          </p:cNvPr>
          <p:cNvSpPr/>
          <p:nvPr/>
        </p:nvSpPr>
        <p:spPr>
          <a:xfrm>
            <a:off x="398656" y="1556792"/>
            <a:ext cx="3056623" cy="1261884"/>
          </a:xfrm>
          <a:prstGeom prst="rect">
            <a:avLst/>
          </a:prstGeom>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2000" b="1" dirty="0">
                <a:solidFill>
                  <a:srgbClr val="0070C0"/>
                </a:solidFill>
                <a:latin typeface="Arial" panose="020B0604020202020204" pitchFamily="34" charset="0"/>
                <a:cs typeface="Arial" panose="020B0604020202020204" pitchFamily="34" charset="0"/>
              </a:rPr>
              <a:t>Consider reviewing your policies to include menopause support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 </a:t>
            </a:r>
          </a:p>
        </p:txBody>
      </p:sp>
      <p:sp>
        <p:nvSpPr>
          <p:cNvPr id="155" name="Rectangle 154">
            <a:extLst>
              <a:ext uri="{FF2B5EF4-FFF2-40B4-BE49-F238E27FC236}">
                <a16:creationId xmlns:a16="http://schemas.microsoft.com/office/drawing/2014/main" id="{29B18A0E-D21A-4420-BB03-EDDEEFF149E3}"/>
              </a:ext>
            </a:extLst>
          </p:cNvPr>
          <p:cNvSpPr/>
          <p:nvPr/>
        </p:nvSpPr>
        <p:spPr>
          <a:xfrm>
            <a:off x="415471" y="2933130"/>
            <a:ext cx="2637188" cy="1323439"/>
          </a:xfrm>
          <a:prstGeom prst="rect">
            <a:avLst/>
          </a:prstGeom>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2000" b="1" dirty="0">
                <a:solidFill>
                  <a:schemeClr val="tx1">
                    <a:lumMod val="85000"/>
                    <a:lumOff val="15000"/>
                  </a:schemeClr>
                </a:solidFill>
                <a:latin typeface="Arial" panose="020B0604020202020204" pitchFamily="34" charset="0"/>
                <a:cs typeface="Arial" panose="020B0604020202020204" pitchFamily="34" charset="0"/>
              </a:rPr>
              <a:t>Destigmatise the taboo associated with talking about the menopause </a:t>
            </a:r>
            <a:endParaRPr lang="en-IN" sz="20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56" name="Rectangle 155">
            <a:extLst>
              <a:ext uri="{FF2B5EF4-FFF2-40B4-BE49-F238E27FC236}">
                <a16:creationId xmlns:a16="http://schemas.microsoft.com/office/drawing/2014/main" id="{B86EF7EC-DDDE-46C2-B499-DF4CECC21B17}"/>
              </a:ext>
            </a:extLst>
          </p:cNvPr>
          <p:cNvSpPr/>
          <p:nvPr/>
        </p:nvSpPr>
        <p:spPr>
          <a:xfrm>
            <a:off x="479251" y="4693081"/>
            <a:ext cx="2757148" cy="1631216"/>
          </a:xfrm>
          <a:prstGeom prst="rect">
            <a:avLst/>
          </a:prstGeom>
        </p:spPr>
        <p:txBody>
          <a:bodyPr wrap="square">
            <a:spAutoFit/>
          </a:bodyPr>
          <a:lstStyle/>
          <a:p>
            <a:pPr defTabSz="1218987">
              <a:defRPr/>
            </a:pPr>
            <a:r>
              <a:rPr lang="en-GB" sz="2000" b="1" dirty="0">
                <a:solidFill>
                  <a:srgbClr val="0070C0"/>
                </a:solidFill>
                <a:latin typeface="Arial" panose="020B0604020202020204" pitchFamily="34" charset="0"/>
                <a:cs typeface="Arial" panose="020B0604020202020204" pitchFamily="34" charset="0"/>
              </a:rPr>
              <a:t>Raise awareness and understanding of the effects of menopause within your practice</a:t>
            </a:r>
          </a:p>
        </p:txBody>
      </p:sp>
      <p:grpSp>
        <p:nvGrpSpPr>
          <p:cNvPr id="165" name="Group 164">
            <a:extLst>
              <a:ext uri="{FF2B5EF4-FFF2-40B4-BE49-F238E27FC236}">
                <a16:creationId xmlns:a16="http://schemas.microsoft.com/office/drawing/2014/main" id="{6318D54F-B91E-4390-A567-B21FFE87FAFA}"/>
              </a:ext>
            </a:extLst>
          </p:cNvPr>
          <p:cNvGrpSpPr/>
          <p:nvPr/>
        </p:nvGrpSpPr>
        <p:grpSpPr>
          <a:xfrm>
            <a:off x="3957678" y="3127556"/>
            <a:ext cx="431070" cy="464154"/>
            <a:chOff x="-5969000" y="1441450"/>
            <a:chExt cx="4881563" cy="5256212"/>
          </a:xfrm>
          <a:solidFill>
            <a:sysClr val="window" lastClr="FFFFFF"/>
          </a:solidFill>
        </p:grpSpPr>
        <p:sp>
          <p:nvSpPr>
            <p:cNvPr id="166" name="Freeform 91">
              <a:extLst>
                <a:ext uri="{FF2B5EF4-FFF2-40B4-BE49-F238E27FC236}">
                  <a16:creationId xmlns:a16="http://schemas.microsoft.com/office/drawing/2014/main" id="{AB6D740B-922B-4B89-BC8D-3013AF90E8AA}"/>
                </a:ext>
              </a:extLst>
            </p:cNvPr>
            <p:cNvSpPr>
              <a:spLocks noEditPoints="1"/>
            </p:cNvSpPr>
            <p:nvPr/>
          </p:nvSpPr>
          <p:spPr bwMode="auto">
            <a:xfrm>
              <a:off x="-4905375" y="2479675"/>
              <a:ext cx="2744788" cy="4217987"/>
            </a:xfrm>
            <a:custGeom>
              <a:avLst/>
              <a:gdLst>
                <a:gd name="T0" fmla="*/ 640 w 1275"/>
                <a:gd name="T1" fmla="*/ 0 h 1965"/>
                <a:gd name="T2" fmla="*/ 0 w 1275"/>
                <a:gd name="T3" fmla="*/ 640 h 1965"/>
                <a:gd name="T4" fmla="*/ 303 w 1275"/>
                <a:gd name="T5" fmla="*/ 1221 h 1965"/>
                <a:gd name="T6" fmla="*/ 303 w 1275"/>
                <a:gd name="T7" fmla="*/ 1683 h 1965"/>
                <a:gd name="T8" fmla="*/ 306 w 1275"/>
                <a:gd name="T9" fmla="*/ 1698 h 1965"/>
                <a:gd name="T10" fmla="*/ 306 w 1275"/>
                <a:gd name="T11" fmla="*/ 1702 h 1965"/>
                <a:gd name="T12" fmla="*/ 308 w 1275"/>
                <a:gd name="T13" fmla="*/ 1707 h 1965"/>
                <a:gd name="T14" fmla="*/ 468 w 1275"/>
                <a:gd name="T15" fmla="*/ 1945 h 1965"/>
                <a:gd name="T16" fmla="*/ 506 w 1275"/>
                <a:gd name="T17" fmla="*/ 1965 h 1965"/>
                <a:gd name="T18" fmla="*/ 770 w 1275"/>
                <a:gd name="T19" fmla="*/ 1965 h 1965"/>
                <a:gd name="T20" fmla="*/ 807 w 1275"/>
                <a:gd name="T21" fmla="*/ 1945 h 1965"/>
                <a:gd name="T22" fmla="*/ 967 w 1275"/>
                <a:gd name="T23" fmla="*/ 1707 h 1965"/>
                <a:gd name="T24" fmla="*/ 970 w 1275"/>
                <a:gd name="T25" fmla="*/ 1702 h 1965"/>
                <a:gd name="T26" fmla="*/ 970 w 1275"/>
                <a:gd name="T27" fmla="*/ 1698 h 1965"/>
                <a:gd name="T28" fmla="*/ 973 w 1275"/>
                <a:gd name="T29" fmla="*/ 1683 h 1965"/>
                <a:gd name="T30" fmla="*/ 973 w 1275"/>
                <a:gd name="T31" fmla="*/ 1221 h 1965"/>
                <a:gd name="T32" fmla="*/ 1275 w 1275"/>
                <a:gd name="T33" fmla="*/ 640 h 1965"/>
                <a:gd name="T34" fmla="*/ 640 w 1275"/>
                <a:gd name="T35" fmla="*/ 0 h 1965"/>
                <a:gd name="T36" fmla="*/ 748 w 1275"/>
                <a:gd name="T37" fmla="*/ 1876 h 1965"/>
                <a:gd name="T38" fmla="*/ 532 w 1275"/>
                <a:gd name="T39" fmla="*/ 1876 h 1965"/>
                <a:gd name="T40" fmla="*/ 433 w 1275"/>
                <a:gd name="T41" fmla="*/ 1729 h 1965"/>
                <a:gd name="T42" fmla="*/ 846 w 1275"/>
                <a:gd name="T43" fmla="*/ 1729 h 1965"/>
                <a:gd name="T44" fmla="*/ 748 w 1275"/>
                <a:gd name="T45" fmla="*/ 1876 h 1965"/>
                <a:gd name="T46" fmla="*/ 394 w 1275"/>
                <a:gd name="T47" fmla="*/ 1638 h 1965"/>
                <a:gd name="T48" fmla="*/ 394 w 1275"/>
                <a:gd name="T49" fmla="*/ 1518 h 1965"/>
                <a:gd name="T50" fmla="*/ 886 w 1275"/>
                <a:gd name="T51" fmla="*/ 1518 h 1965"/>
                <a:gd name="T52" fmla="*/ 887 w 1275"/>
                <a:gd name="T53" fmla="*/ 1638 h 1965"/>
                <a:gd name="T54" fmla="*/ 394 w 1275"/>
                <a:gd name="T55" fmla="*/ 1638 h 1965"/>
                <a:gd name="T56" fmla="*/ 907 w 1275"/>
                <a:gd name="T57" fmla="*/ 1159 h 1965"/>
                <a:gd name="T58" fmla="*/ 907 w 1275"/>
                <a:gd name="T59" fmla="*/ 1160 h 1965"/>
                <a:gd name="T60" fmla="*/ 887 w 1275"/>
                <a:gd name="T61" fmla="*/ 1198 h 1965"/>
                <a:gd name="T62" fmla="*/ 887 w 1275"/>
                <a:gd name="T63" fmla="*/ 1428 h 1965"/>
                <a:gd name="T64" fmla="*/ 394 w 1275"/>
                <a:gd name="T65" fmla="*/ 1428 h 1965"/>
                <a:gd name="T66" fmla="*/ 394 w 1275"/>
                <a:gd name="T67" fmla="*/ 1195 h 1965"/>
                <a:gd name="T68" fmla="*/ 373 w 1275"/>
                <a:gd name="T69" fmla="*/ 1157 h 1965"/>
                <a:gd name="T70" fmla="*/ 91 w 1275"/>
                <a:gd name="T71" fmla="*/ 638 h 1965"/>
                <a:gd name="T72" fmla="*/ 656 w 1275"/>
                <a:gd name="T73" fmla="*/ 105 h 1965"/>
                <a:gd name="T74" fmla="*/ 1189 w 1275"/>
                <a:gd name="T75" fmla="*/ 638 h 1965"/>
                <a:gd name="T76" fmla="*/ 907 w 1275"/>
                <a:gd name="T77" fmla="*/ 1159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75" h="1965">
                  <a:moveTo>
                    <a:pt x="640" y="0"/>
                  </a:moveTo>
                  <a:cubicBezTo>
                    <a:pt x="287" y="0"/>
                    <a:pt x="0" y="286"/>
                    <a:pt x="0" y="640"/>
                  </a:cubicBezTo>
                  <a:cubicBezTo>
                    <a:pt x="3" y="870"/>
                    <a:pt x="115" y="1086"/>
                    <a:pt x="303" y="1221"/>
                  </a:cubicBezTo>
                  <a:cubicBezTo>
                    <a:pt x="303" y="1683"/>
                    <a:pt x="303" y="1683"/>
                    <a:pt x="303" y="1683"/>
                  </a:cubicBezTo>
                  <a:cubicBezTo>
                    <a:pt x="303" y="1688"/>
                    <a:pt x="304" y="1693"/>
                    <a:pt x="306" y="1698"/>
                  </a:cubicBezTo>
                  <a:cubicBezTo>
                    <a:pt x="306" y="1702"/>
                    <a:pt x="306" y="1702"/>
                    <a:pt x="306" y="1702"/>
                  </a:cubicBezTo>
                  <a:cubicBezTo>
                    <a:pt x="306" y="1704"/>
                    <a:pt x="307" y="1706"/>
                    <a:pt x="308" y="1707"/>
                  </a:cubicBezTo>
                  <a:cubicBezTo>
                    <a:pt x="468" y="1945"/>
                    <a:pt x="468" y="1945"/>
                    <a:pt x="468" y="1945"/>
                  </a:cubicBezTo>
                  <a:cubicBezTo>
                    <a:pt x="477" y="1958"/>
                    <a:pt x="491" y="1965"/>
                    <a:pt x="506" y="1965"/>
                  </a:cubicBezTo>
                  <a:cubicBezTo>
                    <a:pt x="770" y="1965"/>
                    <a:pt x="770" y="1965"/>
                    <a:pt x="770" y="1965"/>
                  </a:cubicBezTo>
                  <a:cubicBezTo>
                    <a:pt x="785" y="1965"/>
                    <a:pt x="799" y="1958"/>
                    <a:pt x="807" y="1945"/>
                  </a:cubicBezTo>
                  <a:cubicBezTo>
                    <a:pt x="967" y="1707"/>
                    <a:pt x="967" y="1707"/>
                    <a:pt x="967" y="1707"/>
                  </a:cubicBezTo>
                  <a:cubicBezTo>
                    <a:pt x="968" y="1706"/>
                    <a:pt x="969" y="1704"/>
                    <a:pt x="970" y="1702"/>
                  </a:cubicBezTo>
                  <a:cubicBezTo>
                    <a:pt x="970" y="1698"/>
                    <a:pt x="970" y="1698"/>
                    <a:pt x="970" y="1698"/>
                  </a:cubicBezTo>
                  <a:cubicBezTo>
                    <a:pt x="972" y="1693"/>
                    <a:pt x="973" y="1688"/>
                    <a:pt x="973" y="1683"/>
                  </a:cubicBezTo>
                  <a:cubicBezTo>
                    <a:pt x="973" y="1221"/>
                    <a:pt x="973" y="1221"/>
                    <a:pt x="973" y="1221"/>
                  </a:cubicBezTo>
                  <a:cubicBezTo>
                    <a:pt x="1160" y="1086"/>
                    <a:pt x="1272" y="870"/>
                    <a:pt x="1275" y="640"/>
                  </a:cubicBezTo>
                  <a:cubicBezTo>
                    <a:pt x="1275" y="288"/>
                    <a:pt x="992" y="2"/>
                    <a:pt x="640" y="0"/>
                  </a:cubicBezTo>
                  <a:close/>
                  <a:moveTo>
                    <a:pt x="748" y="1876"/>
                  </a:moveTo>
                  <a:cubicBezTo>
                    <a:pt x="532" y="1876"/>
                    <a:pt x="532" y="1876"/>
                    <a:pt x="532" y="1876"/>
                  </a:cubicBezTo>
                  <a:cubicBezTo>
                    <a:pt x="433" y="1729"/>
                    <a:pt x="433" y="1729"/>
                    <a:pt x="433" y="1729"/>
                  </a:cubicBezTo>
                  <a:cubicBezTo>
                    <a:pt x="846" y="1729"/>
                    <a:pt x="846" y="1729"/>
                    <a:pt x="846" y="1729"/>
                  </a:cubicBezTo>
                  <a:lnTo>
                    <a:pt x="748" y="1876"/>
                  </a:lnTo>
                  <a:close/>
                  <a:moveTo>
                    <a:pt x="394" y="1638"/>
                  </a:moveTo>
                  <a:cubicBezTo>
                    <a:pt x="394" y="1518"/>
                    <a:pt x="394" y="1518"/>
                    <a:pt x="394" y="1518"/>
                  </a:cubicBezTo>
                  <a:cubicBezTo>
                    <a:pt x="886" y="1518"/>
                    <a:pt x="886" y="1518"/>
                    <a:pt x="886" y="1518"/>
                  </a:cubicBezTo>
                  <a:cubicBezTo>
                    <a:pt x="887" y="1638"/>
                    <a:pt x="887" y="1638"/>
                    <a:pt x="887" y="1638"/>
                  </a:cubicBezTo>
                  <a:lnTo>
                    <a:pt x="394" y="1638"/>
                  </a:lnTo>
                  <a:close/>
                  <a:moveTo>
                    <a:pt x="907" y="1159"/>
                  </a:moveTo>
                  <a:cubicBezTo>
                    <a:pt x="907" y="1160"/>
                    <a:pt x="907" y="1160"/>
                    <a:pt x="907" y="1160"/>
                  </a:cubicBezTo>
                  <a:cubicBezTo>
                    <a:pt x="894" y="1168"/>
                    <a:pt x="887" y="1183"/>
                    <a:pt x="887" y="1198"/>
                  </a:cubicBezTo>
                  <a:cubicBezTo>
                    <a:pt x="887" y="1428"/>
                    <a:pt x="887" y="1428"/>
                    <a:pt x="887" y="1428"/>
                  </a:cubicBezTo>
                  <a:cubicBezTo>
                    <a:pt x="394" y="1428"/>
                    <a:pt x="394" y="1428"/>
                    <a:pt x="394" y="1428"/>
                  </a:cubicBezTo>
                  <a:cubicBezTo>
                    <a:pt x="394" y="1195"/>
                    <a:pt x="394" y="1195"/>
                    <a:pt x="394" y="1195"/>
                  </a:cubicBezTo>
                  <a:cubicBezTo>
                    <a:pt x="394" y="1180"/>
                    <a:pt x="386" y="1166"/>
                    <a:pt x="373" y="1157"/>
                  </a:cubicBezTo>
                  <a:cubicBezTo>
                    <a:pt x="200" y="1041"/>
                    <a:pt x="94" y="847"/>
                    <a:pt x="91" y="638"/>
                  </a:cubicBezTo>
                  <a:cubicBezTo>
                    <a:pt x="100" y="335"/>
                    <a:pt x="353" y="96"/>
                    <a:pt x="656" y="105"/>
                  </a:cubicBezTo>
                  <a:cubicBezTo>
                    <a:pt x="947" y="113"/>
                    <a:pt x="1181" y="347"/>
                    <a:pt x="1189" y="638"/>
                  </a:cubicBezTo>
                  <a:cubicBezTo>
                    <a:pt x="1187" y="848"/>
                    <a:pt x="1081" y="1042"/>
                    <a:pt x="907" y="1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7" name="Freeform 92">
              <a:extLst>
                <a:ext uri="{FF2B5EF4-FFF2-40B4-BE49-F238E27FC236}">
                  <a16:creationId xmlns:a16="http://schemas.microsoft.com/office/drawing/2014/main" id="{6A78C50B-E9C2-41AF-8F08-95CEB522F542}"/>
                </a:ext>
              </a:extLst>
            </p:cNvPr>
            <p:cNvSpPr>
              <a:spLocks/>
            </p:cNvSpPr>
            <p:nvPr/>
          </p:nvSpPr>
          <p:spPr bwMode="auto">
            <a:xfrm>
              <a:off x="-3586163" y="2919413"/>
              <a:ext cx="1027113" cy="1025525"/>
            </a:xfrm>
            <a:custGeom>
              <a:avLst/>
              <a:gdLst>
                <a:gd name="T0" fmla="*/ 45 w 477"/>
                <a:gd name="T1" fmla="*/ 0 h 478"/>
                <a:gd name="T2" fmla="*/ 0 w 477"/>
                <a:gd name="T3" fmla="*/ 45 h 478"/>
                <a:gd name="T4" fmla="*/ 45 w 477"/>
                <a:gd name="T5" fmla="*/ 91 h 478"/>
                <a:gd name="T6" fmla="*/ 387 w 477"/>
                <a:gd name="T7" fmla="*/ 432 h 478"/>
                <a:gd name="T8" fmla="*/ 432 w 477"/>
                <a:gd name="T9" fmla="*/ 478 h 478"/>
                <a:gd name="T10" fmla="*/ 477 w 477"/>
                <a:gd name="T11" fmla="*/ 432 h 478"/>
                <a:gd name="T12" fmla="*/ 45 w 477"/>
                <a:gd name="T13" fmla="*/ 0 h 478"/>
              </a:gdLst>
              <a:ahLst/>
              <a:cxnLst>
                <a:cxn ang="0">
                  <a:pos x="T0" y="T1"/>
                </a:cxn>
                <a:cxn ang="0">
                  <a:pos x="T2" y="T3"/>
                </a:cxn>
                <a:cxn ang="0">
                  <a:pos x="T4" y="T5"/>
                </a:cxn>
                <a:cxn ang="0">
                  <a:pos x="T6" y="T7"/>
                </a:cxn>
                <a:cxn ang="0">
                  <a:pos x="T8" y="T9"/>
                </a:cxn>
                <a:cxn ang="0">
                  <a:pos x="T10" y="T11"/>
                </a:cxn>
                <a:cxn ang="0">
                  <a:pos x="T12" y="T13"/>
                </a:cxn>
              </a:cxnLst>
              <a:rect l="0" t="0" r="r" b="b"/>
              <a:pathLst>
                <a:path w="477" h="478">
                  <a:moveTo>
                    <a:pt x="45" y="0"/>
                  </a:moveTo>
                  <a:cubicBezTo>
                    <a:pt x="20" y="0"/>
                    <a:pt x="0" y="20"/>
                    <a:pt x="0" y="45"/>
                  </a:cubicBezTo>
                  <a:cubicBezTo>
                    <a:pt x="0" y="70"/>
                    <a:pt x="20" y="91"/>
                    <a:pt x="45" y="91"/>
                  </a:cubicBezTo>
                  <a:cubicBezTo>
                    <a:pt x="234" y="91"/>
                    <a:pt x="386" y="244"/>
                    <a:pt x="387" y="432"/>
                  </a:cubicBezTo>
                  <a:cubicBezTo>
                    <a:pt x="387" y="457"/>
                    <a:pt x="407" y="478"/>
                    <a:pt x="432" y="478"/>
                  </a:cubicBezTo>
                  <a:cubicBezTo>
                    <a:pt x="457" y="478"/>
                    <a:pt x="477" y="457"/>
                    <a:pt x="477" y="432"/>
                  </a:cubicBezTo>
                  <a:cubicBezTo>
                    <a:pt x="477" y="194"/>
                    <a:pt x="284" y="0"/>
                    <a:pt x="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8" name="Freeform 93">
              <a:extLst>
                <a:ext uri="{FF2B5EF4-FFF2-40B4-BE49-F238E27FC236}">
                  <a16:creationId xmlns:a16="http://schemas.microsoft.com/office/drawing/2014/main" id="{7DB3F1F7-64A4-4044-9659-578A6D97082A}"/>
                </a:ext>
              </a:extLst>
            </p:cNvPr>
            <p:cNvSpPr>
              <a:spLocks/>
            </p:cNvSpPr>
            <p:nvPr/>
          </p:nvSpPr>
          <p:spPr bwMode="auto">
            <a:xfrm>
              <a:off x="-5969000" y="3749675"/>
              <a:ext cx="898525" cy="195262"/>
            </a:xfrm>
            <a:custGeom>
              <a:avLst/>
              <a:gdLst>
                <a:gd name="T0" fmla="*/ 372 w 417"/>
                <a:gd name="T1" fmla="*/ 0 h 91"/>
                <a:gd name="T2" fmla="*/ 45 w 417"/>
                <a:gd name="T3" fmla="*/ 0 h 91"/>
                <a:gd name="T4" fmla="*/ 0 w 417"/>
                <a:gd name="T5" fmla="*/ 45 h 91"/>
                <a:gd name="T6" fmla="*/ 45 w 417"/>
                <a:gd name="T7" fmla="*/ 91 h 91"/>
                <a:gd name="T8" fmla="*/ 372 w 417"/>
                <a:gd name="T9" fmla="*/ 91 h 91"/>
                <a:gd name="T10" fmla="*/ 417 w 417"/>
                <a:gd name="T11" fmla="*/ 45 h 91"/>
                <a:gd name="T12" fmla="*/ 417 w 417"/>
                <a:gd name="T13" fmla="*/ 45 h 91"/>
                <a:gd name="T14" fmla="*/ 372 w 417"/>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91">
                  <a:moveTo>
                    <a:pt x="372" y="0"/>
                  </a:moveTo>
                  <a:cubicBezTo>
                    <a:pt x="45" y="0"/>
                    <a:pt x="45" y="0"/>
                    <a:pt x="45" y="0"/>
                  </a:cubicBezTo>
                  <a:cubicBezTo>
                    <a:pt x="20" y="0"/>
                    <a:pt x="0" y="20"/>
                    <a:pt x="0" y="45"/>
                  </a:cubicBezTo>
                  <a:cubicBezTo>
                    <a:pt x="0" y="70"/>
                    <a:pt x="20" y="91"/>
                    <a:pt x="45" y="91"/>
                  </a:cubicBezTo>
                  <a:cubicBezTo>
                    <a:pt x="372" y="91"/>
                    <a:pt x="372" y="91"/>
                    <a:pt x="372" y="91"/>
                  </a:cubicBezTo>
                  <a:cubicBezTo>
                    <a:pt x="397" y="91"/>
                    <a:pt x="417" y="70"/>
                    <a:pt x="417" y="45"/>
                  </a:cubicBezTo>
                  <a:cubicBezTo>
                    <a:pt x="417" y="45"/>
                    <a:pt x="417" y="45"/>
                    <a:pt x="417" y="45"/>
                  </a:cubicBezTo>
                  <a:cubicBezTo>
                    <a:pt x="417" y="20"/>
                    <a:pt x="397" y="0"/>
                    <a:pt x="3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9" name="Freeform 94">
              <a:extLst>
                <a:ext uri="{FF2B5EF4-FFF2-40B4-BE49-F238E27FC236}">
                  <a16:creationId xmlns:a16="http://schemas.microsoft.com/office/drawing/2014/main" id="{F46E3526-6EDE-41E6-B540-ED4BDAC56C8D}"/>
                </a:ext>
              </a:extLst>
            </p:cNvPr>
            <p:cNvSpPr>
              <a:spLocks/>
            </p:cNvSpPr>
            <p:nvPr/>
          </p:nvSpPr>
          <p:spPr bwMode="auto">
            <a:xfrm>
              <a:off x="-1984375" y="3749675"/>
              <a:ext cx="896938" cy="195262"/>
            </a:xfrm>
            <a:custGeom>
              <a:avLst/>
              <a:gdLst>
                <a:gd name="T0" fmla="*/ 372 w 417"/>
                <a:gd name="T1" fmla="*/ 0 h 91"/>
                <a:gd name="T2" fmla="*/ 45 w 417"/>
                <a:gd name="T3" fmla="*/ 0 h 91"/>
                <a:gd name="T4" fmla="*/ 0 w 417"/>
                <a:gd name="T5" fmla="*/ 45 h 91"/>
                <a:gd name="T6" fmla="*/ 45 w 417"/>
                <a:gd name="T7" fmla="*/ 91 h 91"/>
                <a:gd name="T8" fmla="*/ 372 w 417"/>
                <a:gd name="T9" fmla="*/ 91 h 91"/>
                <a:gd name="T10" fmla="*/ 417 w 417"/>
                <a:gd name="T11" fmla="*/ 45 h 91"/>
                <a:gd name="T12" fmla="*/ 372 w 417"/>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417" h="91">
                  <a:moveTo>
                    <a:pt x="372" y="0"/>
                  </a:moveTo>
                  <a:cubicBezTo>
                    <a:pt x="45" y="0"/>
                    <a:pt x="45" y="0"/>
                    <a:pt x="45" y="0"/>
                  </a:cubicBezTo>
                  <a:cubicBezTo>
                    <a:pt x="20" y="0"/>
                    <a:pt x="0" y="20"/>
                    <a:pt x="0" y="45"/>
                  </a:cubicBezTo>
                  <a:cubicBezTo>
                    <a:pt x="0" y="70"/>
                    <a:pt x="20" y="91"/>
                    <a:pt x="45" y="91"/>
                  </a:cubicBezTo>
                  <a:cubicBezTo>
                    <a:pt x="372" y="91"/>
                    <a:pt x="372" y="91"/>
                    <a:pt x="372" y="91"/>
                  </a:cubicBezTo>
                  <a:cubicBezTo>
                    <a:pt x="397" y="91"/>
                    <a:pt x="417" y="70"/>
                    <a:pt x="417" y="45"/>
                  </a:cubicBezTo>
                  <a:cubicBezTo>
                    <a:pt x="417" y="20"/>
                    <a:pt x="397" y="0"/>
                    <a:pt x="3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0" name="Freeform 95">
              <a:extLst>
                <a:ext uri="{FF2B5EF4-FFF2-40B4-BE49-F238E27FC236}">
                  <a16:creationId xmlns:a16="http://schemas.microsoft.com/office/drawing/2014/main" id="{F03AED08-EC9B-406F-993B-23BEE701FC05}"/>
                </a:ext>
              </a:extLst>
            </p:cNvPr>
            <p:cNvSpPr>
              <a:spLocks/>
            </p:cNvSpPr>
            <p:nvPr/>
          </p:nvSpPr>
          <p:spPr bwMode="auto">
            <a:xfrm>
              <a:off x="-5300663" y="4892675"/>
              <a:ext cx="727075" cy="725487"/>
            </a:xfrm>
            <a:custGeom>
              <a:avLst/>
              <a:gdLst>
                <a:gd name="T0" fmla="*/ 322 w 338"/>
                <a:gd name="T1" fmla="*/ 21 h 338"/>
                <a:gd name="T2" fmla="*/ 258 w 338"/>
                <a:gd name="T3" fmla="*/ 16 h 338"/>
                <a:gd name="T4" fmla="*/ 253 w 338"/>
                <a:gd name="T5" fmla="*/ 21 h 338"/>
                <a:gd name="T6" fmla="*/ 253 w 338"/>
                <a:gd name="T7" fmla="*/ 20 h 338"/>
                <a:gd name="T8" fmla="*/ 21 w 338"/>
                <a:gd name="T9" fmla="*/ 253 h 338"/>
                <a:gd name="T10" fmla="*/ 16 w 338"/>
                <a:gd name="T11" fmla="*/ 317 h 338"/>
                <a:gd name="T12" fmla="*/ 80 w 338"/>
                <a:gd name="T13" fmla="*/ 322 h 338"/>
                <a:gd name="T14" fmla="*/ 85 w 338"/>
                <a:gd name="T15" fmla="*/ 317 h 338"/>
                <a:gd name="T16" fmla="*/ 317 w 338"/>
                <a:gd name="T17" fmla="*/ 85 h 338"/>
                <a:gd name="T18" fmla="*/ 322 w 338"/>
                <a:gd name="T19" fmla="*/ 2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8" h="338">
                  <a:moveTo>
                    <a:pt x="322" y="21"/>
                  </a:moveTo>
                  <a:cubicBezTo>
                    <a:pt x="306" y="2"/>
                    <a:pt x="277" y="0"/>
                    <a:pt x="258" y="16"/>
                  </a:cubicBezTo>
                  <a:cubicBezTo>
                    <a:pt x="256" y="17"/>
                    <a:pt x="254" y="19"/>
                    <a:pt x="253" y="21"/>
                  </a:cubicBezTo>
                  <a:cubicBezTo>
                    <a:pt x="253" y="20"/>
                    <a:pt x="253" y="20"/>
                    <a:pt x="253" y="20"/>
                  </a:cubicBezTo>
                  <a:cubicBezTo>
                    <a:pt x="21" y="253"/>
                    <a:pt x="21" y="253"/>
                    <a:pt x="21" y="253"/>
                  </a:cubicBezTo>
                  <a:cubicBezTo>
                    <a:pt x="2" y="269"/>
                    <a:pt x="0" y="298"/>
                    <a:pt x="16" y="317"/>
                  </a:cubicBezTo>
                  <a:cubicBezTo>
                    <a:pt x="33" y="336"/>
                    <a:pt x="61" y="338"/>
                    <a:pt x="80" y="322"/>
                  </a:cubicBezTo>
                  <a:cubicBezTo>
                    <a:pt x="82" y="320"/>
                    <a:pt x="84" y="318"/>
                    <a:pt x="85" y="317"/>
                  </a:cubicBezTo>
                  <a:cubicBezTo>
                    <a:pt x="317" y="85"/>
                    <a:pt x="317" y="85"/>
                    <a:pt x="317" y="85"/>
                  </a:cubicBezTo>
                  <a:cubicBezTo>
                    <a:pt x="336" y="69"/>
                    <a:pt x="338" y="40"/>
                    <a:pt x="3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1" name="Freeform 96">
              <a:extLst>
                <a:ext uri="{FF2B5EF4-FFF2-40B4-BE49-F238E27FC236}">
                  <a16:creationId xmlns:a16="http://schemas.microsoft.com/office/drawing/2014/main" id="{31772A63-6D2F-427A-AED2-EEEAD121D628}"/>
                </a:ext>
              </a:extLst>
            </p:cNvPr>
            <p:cNvSpPr>
              <a:spLocks/>
            </p:cNvSpPr>
            <p:nvPr/>
          </p:nvSpPr>
          <p:spPr bwMode="auto">
            <a:xfrm>
              <a:off x="-2474913" y="2092325"/>
              <a:ext cx="709613" cy="695325"/>
            </a:xfrm>
            <a:custGeom>
              <a:avLst/>
              <a:gdLst>
                <a:gd name="T0" fmla="*/ 309 w 330"/>
                <a:gd name="T1" fmla="*/ 15 h 324"/>
                <a:gd name="T2" fmla="*/ 250 w 330"/>
                <a:gd name="T3" fmla="*/ 15 h 324"/>
                <a:gd name="T4" fmla="*/ 18 w 330"/>
                <a:gd name="T5" fmla="*/ 246 h 324"/>
                <a:gd name="T6" fmla="*/ 18 w 330"/>
                <a:gd name="T7" fmla="*/ 310 h 324"/>
                <a:gd name="T8" fmla="*/ 50 w 330"/>
                <a:gd name="T9" fmla="*/ 324 h 324"/>
                <a:gd name="T10" fmla="*/ 50 w 330"/>
                <a:gd name="T11" fmla="*/ 323 h 324"/>
                <a:gd name="T12" fmla="*/ 82 w 330"/>
                <a:gd name="T13" fmla="*/ 310 h 324"/>
                <a:gd name="T14" fmla="*/ 314 w 330"/>
                <a:gd name="T15" fmla="*/ 78 h 324"/>
                <a:gd name="T16" fmla="*/ 309 w 330"/>
                <a:gd name="T17" fmla="*/ 1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24">
                  <a:moveTo>
                    <a:pt x="309" y="15"/>
                  </a:moveTo>
                  <a:cubicBezTo>
                    <a:pt x="292" y="0"/>
                    <a:pt x="267" y="0"/>
                    <a:pt x="250" y="15"/>
                  </a:cubicBezTo>
                  <a:cubicBezTo>
                    <a:pt x="18" y="246"/>
                    <a:pt x="18" y="246"/>
                    <a:pt x="18" y="246"/>
                  </a:cubicBezTo>
                  <a:cubicBezTo>
                    <a:pt x="0" y="264"/>
                    <a:pt x="0" y="293"/>
                    <a:pt x="18" y="310"/>
                  </a:cubicBezTo>
                  <a:cubicBezTo>
                    <a:pt x="26" y="319"/>
                    <a:pt x="38" y="324"/>
                    <a:pt x="50" y="324"/>
                  </a:cubicBezTo>
                  <a:cubicBezTo>
                    <a:pt x="50" y="323"/>
                    <a:pt x="50" y="323"/>
                    <a:pt x="50" y="323"/>
                  </a:cubicBezTo>
                  <a:cubicBezTo>
                    <a:pt x="62" y="323"/>
                    <a:pt x="74" y="319"/>
                    <a:pt x="82" y="310"/>
                  </a:cubicBezTo>
                  <a:cubicBezTo>
                    <a:pt x="314" y="78"/>
                    <a:pt x="314" y="78"/>
                    <a:pt x="314" y="78"/>
                  </a:cubicBezTo>
                  <a:cubicBezTo>
                    <a:pt x="330" y="59"/>
                    <a:pt x="328" y="31"/>
                    <a:pt x="30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2" name="Freeform 97">
              <a:extLst>
                <a:ext uri="{FF2B5EF4-FFF2-40B4-BE49-F238E27FC236}">
                  <a16:creationId xmlns:a16="http://schemas.microsoft.com/office/drawing/2014/main" id="{572D9665-8E5F-409A-86B2-4BE1DD6CE787}"/>
                </a:ext>
              </a:extLst>
            </p:cNvPr>
            <p:cNvSpPr>
              <a:spLocks/>
            </p:cNvSpPr>
            <p:nvPr/>
          </p:nvSpPr>
          <p:spPr bwMode="auto">
            <a:xfrm>
              <a:off x="-2481263" y="4891088"/>
              <a:ext cx="733425" cy="731837"/>
            </a:xfrm>
            <a:custGeom>
              <a:avLst/>
              <a:gdLst>
                <a:gd name="T0" fmla="*/ 326 w 341"/>
                <a:gd name="T1" fmla="*/ 263 h 341"/>
                <a:gd name="T2" fmla="*/ 317 w 341"/>
                <a:gd name="T3" fmla="*/ 254 h 341"/>
                <a:gd name="T4" fmla="*/ 85 w 341"/>
                <a:gd name="T5" fmla="*/ 21 h 341"/>
                <a:gd name="T6" fmla="*/ 21 w 341"/>
                <a:gd name="T7" fmla="*/ 16 h 341"/>
                <a:gd name="T8" fmla="*/ 16 w 341"/>
                <a:gd name="T9" fmla="*/ 80 h 341"/>
                <a:gd name="T10" fmla="*/ 21 w 341"/>
                <a:gd name="T11" fmla="*/ 85 h 341"/>
                <a:gd name="T12" fmla="*/ 253 w 341"/>
                <a:gd name="T13" fmla="*/ 317 h 341"/>
                <a:gd name="T14" fmla="*/ 316 w 341"/>
                <a:gd name="T15" fmla="*/ 326 h 341"/>
                <a:gd name="T16" fmla="*/ 326 w 341"/>
                <a:gd name="T17" fmla="*/ 26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341">
                  <a:moveTo>
                    <a:pt x="326" y="263"/>
                  </a:moveTo>
                  <a:cubicBezTo>
                    <a:pt x="323" y="259"/>
                    <a:pt x="320" y="256"/>
                    <a:pt x="317" y="254"/>
                  </a:cubicBezTo>
                  <a:cubicBezTo>
                    <a:pt x="85" y="21"/>
                    <a:pt x="85" y="21"/>
                    <a:pt x="85" y="21"/>
                  </a:cubicBezTo>
                  <a:cubicBezTo>
                    <a:pt x="69" y="2"/>
                    <a:pt x="40" y="0"/>
                    <a:pt x="21" y="16"/>
                  </a:cubicBezTo>
                  <a:cubicBezTo>
                    <a:pt x="2" y="32"/>
                    <a:pt x="0" y="61"/>
                    <a:pt x="16" y="80"/>
                  </a:cubicBezTo>
                  <a:cubicBezTo>
                    <a:pt x="18" y="82"/>
                    <a:pt x="19" y="83"/>
                    <a:pt x="21" y="85"/>
                  </a:cubicBezTo>
                  <a:cubicBezTo>
                    <a:pt x="253" y="317"/>
                    <a:pt x="253" y="317"/>
                    <a:pt x="253" y="317"/>
                  </a:cubicBezTo>
                  <a:cubicBezTo>
                    <a:pt x="268" y="337"/>
                    <a:pt x="296" y="341"/>
                    <a:pt x="316" y="326"/>
                  </a:cubicBezTo>
                  <a:cubicBezTo>
                    <a:pt x="336" y="311"/>
                    <a:pt x="341" y="283"/>
                    <a:pt x="326"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3" name="Freeform 98">
              <a:extLst>
                <a:ext uri="{FF2B5EF4-FFF2-40B4-BE49-F238E27FC236}">
                  <a16:creationId xmlns:a16="http://schemas.microsoft.com/office/drawing/2014/main" id="{C6BB24AA-925A-4F6D-974B-95552B8C97F5}"/>
                </a:ext>
              </a:extLst>
            </p:cNvPr>
            <p:cNvSpPr>
              <a:spLocks/>
            </p:cNvSpPr>
            <p:nvPr/>
          </p:nvSpPr>
          <p:spPr bwMode="auto">
            <a:xfrm>
              <a:off x="-5286375" y="2087563"/>
              <a:ext cx="696913" cy="706437"/>
            </a:xfrm>
            <a:custGeom>
              <a:avLst/>
              <a:gdLst>
                <a:gd name="T0" fmla="*/ 310 w 324"/>
                <a:gd name="T1" fmla="*/ 248 h 329"/>
                <a:gd name="T2" fmla="*/ 78 w 324"/>
                <a:gd name="T3" fmla="*/ 17 h 329"/>
                <a:gd name="T4" fmla="*/ 14 w 324"/>
                <a:gd name="T5" fmla="*/ 21 h 329"/>
                <a:gd name="T6" fmla="*/ 14 w 324"/>
                <a:gd name="T7" fmla="*/ 80 h 329"/>
                <a:gd name="T8" fmla="*/ 246 w 324"/>
                <a:gd name="T9" fmla="*/ 312 h 329"/>
                <a:gd name="T10" fmla="*/ 310 w 324"/>
                <a:gd name="T11" fmla="*/ 307 h 329"/>
                <a:gd name="T12" fmla="*/ 310 w 324"/>
                <a:gd name="T13" fmla="*/ 248 h 329"/>
              </a:gdLst>
              <a:ahLst/>
              <a:cxnLst>
                <a:cxn ang="0">
                  <a:pos x="T0" y="T1"/>
                </a:cxn>
                <a:cxn ang="0">
                  <a:pos x="T2" y="T3"/>
                </a:cxn>
                <a:cxn ang="0">
                  <a:pos x="T4" y="T5"/>
                </a:cxn>
                <a:cxn ang="0">
                  <a:pos x="T6" y="T7"/>
                </a:cxn>
                <a:cxn ang="0">
                  <a:pos x="T8" y="T9"/>
                </a:cxn>
                <a:cxn ang="0">
                  <a:pos x="T10" y="T11"/>
                </a:cxn>
                <a:cxn ang="0">
                  <a:pos x="T12" y="T13"/>
                </a:cxn>
              </a:cxnLst>
              <a:rect l="0" t="0" r="r" b="b"/>
              <a:pathLst>
                <a:path w="324" h="329">
                  <a:moveTo>
                    <a:pt x="310" y="248"/>
                  </a:moveTo>
                  <a:cubicBezTo>
                    <a:pt x="78" y="17"/>
                    <a:pt x="78" y="17"/>
                    <a:pt x="78" y="17"/>
                  </a:cubicBezTo>
                  <a:cubicBezTo>
                    <a:pt x="59" y="0"/>
                    <a:pt x="30" y="2"/>
                    <a:pt x="14" y="21"/>
                  </a:cubicBezTo>
                  <a:cubicBezTo>
                    <a:pt x="0" y="38"/>
                    <a:pt x="0" y="63"/>
                    <a:pt x="14" y="80"/>
                  </a:cubicBezTo>
                  <a:cubicBezTo>
                    <a:pt x="246" y="312"/>
                    <a:pt x="246" y="312"/>
                    <a:pt x="246" y="312"/>
                  </a:cubicBezTo>
                  <a:cubicBezTo>
                    <a:pt x="265" y="329"/>
                    <a:pt x="294" y="326"/>
                    <a:pt x="310" y="307"/>
                  </a:cubicBezTo>
                  <a:cubicBezTo>
                    <a:pt x="324" y="290"/>
                    <a:pt x="324" y="265"/>
                    <a:pt x="310"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4" name="Freeform 99">
              <a:extLst>
                <a:ext uri="{FF2B5EF4-FFF2-40B4-BE49-F238E27FC236}">
                  <a16:creationId xmlns:a16="http://schemas.microsoft.com/office/drawing/2014/main" id="{C169CEC7-15B1-4E32-B5A2-00188CB1EAA2}"/>
                </a:ext>
              </a:extLst>
            </p:cNvPr>
            <p:cNvSpPr>
              <a:spLocks/>
            </p:cNvSpPr>
            <p:nvPr/>
          </p:nvSpPr>
          <p:spPr bwMode="auto">
            <a:xfrm>
              <a:off x="-3625850" y="1441450"/>
              <a:ext cx="195263" cy="901700"/>
            </a:xfrm>
            <a:custGeom>
              <a:avLst/>
              <a:gdLst>
                <a:gd name="T0" fmla="*/ 46 w 91"/>
                <a:gd name="T1" fmla="*/ 0 h 420"/>
                <a:gd name="T2" fmla="*/ 1 w 91"/>
                <a:gd name="T3" fmla="*/ 45 h 420"/>
                <a:gd name="T4" fmla="*/ 1 w 91"/>
                <a:gd name="T5" fmla="*/ 373 h 420"/>
                <a:gd name="T6" fmla="*/ 45 w 91"/>
                <a:gd name="T7" fmla="*/ 420 h 420"/>
                <a:gd name="T8" fmla="*/ 46 w 91"/>
                <a:gd name="T9" fmla="*/ 420 h 420"/>
                <a:gd name="T10" fmla="*/ 91 w 91"/>
                <a:gd name="T11" fmla="*/ 375 h 420"/>
                <a:gd name="T12" fmla="*/ 91 w 91"/>
                <a:gd name="T13" fmla="*/ 45 h 420"/>
                <a:gd name="T14" fmla="*/ 46 w 91"/>
                <a:gd name="T15" fmla="*/ 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420">
                  <a:moveTo>
                    <a:pt x="46" y="0"/>
                  </a:moveTo>
                  <a:cubicBezTo>
                    <a:pt x="21" y="0"/>
                    <a:pt x="1" y="20"/>
                    <a:pt x="1" y="45"/>
                  </a:cubicBezTo>
                  <a:cubicBezTo>
                    <a:pt x="1" y="373"/>
                    <a:pt x="1" y="373"/>
                    <a:pt x="1" y="373"/>
                  </a:cubicBezTo>
                  <a:cubicBezTo>
                    <a:pt x="0" y="398"/>
                    <a:pt x="20" y="419"/>
                    <a:pt x="45" y="420"/>
                  </a:cubicBezTo>
                  <a:cubicBezTo>
                    <a:pt x="45" y="420"/>
                    <a:pt x="46" y="420"/>
                    <a:pt x="46" y="420"/>
                  </a:cubicBezTo>
                  <a:cubicBezTo>
                    <a:pt x="71" y="420"/>
                    <a:pt x="91" y="400"/>
                    <a:pt x="91" y="375"/>
                  </a:cubicBezTo>
                  <a:cubicBezTo>
                    <a:pt x="91" y="45"/>
                    <a:pt x="91" y="45"/>
                    <a:pt x="91" y="45"/>
                  </a:cubicBezTo>
                  <a:cubicBezTo>
                    <a:pt x="91" y="20"/>
                    <a:pt x="71"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9" name="Group 188">
            <a:extLst>
              <a:ext uri="{FF2B5EF4-FFF2-40B4-BE49-F238E27FC236}">
                <a16:creationId xmlns:a16="http://schemas.microsoft.com/office/drawing/2014/main" id="{4929BDD4-2F29-4D81-A5CA-2EC4E73F0CF5}"/>
              </a:ext>
            </a:extLst>
          </p:cNvPr>
          <p:cNvGrpSpPr/>
          <p:nvPr/>
        </p:nvGrpSpPr>
        <p:grpSpPr>
          <a:xfrm>
            <a:off x="7830448" y="3224036"/>
            <a:ext cx="420884" cy="375500"/>
            <a:chOff x="-5259388" y="1103313"/>
            <a:chExt cx="5270500" cy="4702175"/>
          </a:xfrm>
          <a:solidFill>
            <a:sysClr val="window" lastClr="FFFFFF"/>
          </a:solidFill>
        </p:grpSpPr>
        <p:sp>
          <p:nvSpPr>
            <p:cNvPr id="190" name="Freeform 126">
              <a:extLst>
                <a:ext uri="{FF2B5EF4-FFF2-40B4-BE49-F238E27FC236}">
                  <a16:creationId xmlns:a16="http://schemas.microsoft.com/office/drawing/2014/main" id="{866A5962-6878-4670-B598-D40FB384EA07}"/>
                </a:ext>
              </a:extLst>
            </p:cNvPr>
            <p:cNvSpPr>
              <a:spLocks noEditPoints="1"/>
            </p:cNvSpPr>
            <p:nvPr/>
          </p:nvSpPr>
          <p:spPr bwMode="auto">
            <a:xfrm>
              <a:off x="-5259388" y="1103313"/>
              <a:ext cx="5270500" cy="4702175"/>
            </a:xfrm>
            <a:custGeom>
              <a:avLst/>
              <a:gdLst>
                <a:gd name="T0" fmla="*/ 2106 w 2448"/>
                <a:gd name="T1" fmla="*/ 0 h 2190"/>
                <a:gd name="T2" fmla="*/ 342 w 2448"/>
                <a:gd name="T3" fmla="*/ 0 h 2190"/>
                <a:gd name="T4" fmla="*/ 0 w 2448"/>
                <a:gd name="T5" fmla="*/ 342 h 2190"/>
                <a:gd name="T6" fmla="*/ 0 w 2448"/>
                <a:gd name="T7" fmla="*/ 1525 h 2190"/>
                <a:gd name="T8" fmla="*/ 342 w 2448"/>
                <a:gd name="T9" fmla="*/ 1867 h 2190"/>
                <a:gd name="T10" fmla="*/ 995 w 2448"/>
                <a:gd name="T11" fmla="*/ 1867 h 2190"/>
                <a:gd name="T12" fmla="*/ 995 w 2448"/>
                <a:gd name="T13" fmla="*/ 2085 h 2190"/>
                <a:gd name="T14" fmla="*/ 887 w 2448"/>
                <a:gd name="T15" fmla="*/ 2085 h 2190"/>
                <a:gd name="T16" fmla="*/ 834 w 2448"/>
                <a:gd name="T17" fmla="*/ 2137 h 2190"/>
                <a:gd name="T18" fmla="*/ 887 w 2448"/>
                <a:gd name="T19" fmla="*/ 2190 h 2190"/>
                <a:gd name="T20" fmla="*/ 1581 w 2448"/>
                <a:gd name="T21" fmla="*/ 2190 h 2190"/>
                <a:gd name="T22" fmla="*/ 1634 w 2448"/>
                <a:gd name="T23" fmla="*/ 2137 h 2190"/>
                <a:gd name="T24" fmla="*/ 1581 w 2448"/>
                <a:gd name="T25" fmla="*/ 2085 h 2190"/>
                <a:gd name="T26" fmla="*/ 1453 w 2448"/>
                <a:gd name="T27" fmla="*/ 2085 h 2190"/>
                <a:gd name="T28" fmla="*/ 1453 w 2448"/>
                <a:gd name="T29" fmla="*/ 1867 h 2190"/>
                <a:gd name="T30" fmla="*/ 2106 w 2448"/>
                <a:gd name="T31" fmla="*/ 1867 h 2190"/>
                <a:gd name="T32" fmla="*/ 2448 w 2448"/>
                <a:gd name="T33" fmla="*/ 1525 h 2190"/>
                <a:gd name="T34" fmla="*/ 2448 w 2448"/>
                <a:gd name="T35" fmla="*/ 342 h 2190"/>
                <a:gd name="T36" fmla="*/ 2106 w 2448"/>
                <a:gd name="T37" fmla="*/ 0 h 2190"/>
                <a:gd name="T38" fmla="*/ 1348 w 2448"/>
                <a:gd name="T39" fmla="*/ 2085 h 2190"/>
                <a:gd name="T40" fmla="*/ 1100 w 2448"/>
                <a:gd name="T41" fmla="*/ 2085 h 2190"/>
                <a:gd name="T42" fmla="*/ 1100 w 2448"/>
                <a:gd name="T43" fmla="*/ 1867 h 2190"/>
                <a:gd name="T44" fmla="*/ 1348 w 2448"/>
                <a:gd name="T45" fmla="*/ 1867 h 2190"/>
                <a:gd name="T46" fmla="*/ 1348 w 2448"/>
                <a:gd name="T47" fmla="*/ 2085 h 2190"/>
                <a:gd name="T48" fmla="*/ 2343 w 2448"/>
                <a:gd name="T49" fmla="*/ 1525 h 2190"/>
                <a:gd name="T50" fmla="*/ 2106 w 2448"/>
                <a:gd name="T51" fmla="*/ 1761 h 2190"/>
                <a:gd name="T52" fmla="*/ 342 w 2448"/>
                <a:gd name="T53" fmla="*/ 1761 h 2190"/>
                <a:gd name="T54" fmla="*/ 105 w 2448"/>
                <a:gd name="T55" fmla="*/ 1525 h 2190"/>
                <a:gd name="T56" fmla="*/ 105 w 2448"/>
                <a:gd name="T57" fmla="*/ 1449 h 2190"/>
                <a:gd name="T58" fmla="*/ 2343 w 2448"/>
                <a:gd name="T59" fmla="*/ 1449 h 2190"/>
                <a:gd name="T60" fmla="*/ 2343 w 2448"/>
                <a:gd name="T61" fmla="*/ 1525 h 2190"/>
                <a:gd name="T62" fmla="*/ 2343 w 2448"/>
                <a:gd name="T63" fmla="*/ 1345 h 2190"/>
                <a:gd name="T64" fmla="*/ 105 w 2448"/>
                <a:gd name="T65" fmla="*/ 1345 h 2190"/>
                <a:gd name="T66" fmla="*/ 105 w 2448"/>
                <a:gd name="T67" fmla="*/ 344 h 2190"/>
                <a:gd name="T68" fmla="*/ 342 w 2448"/>
                <a:gd name="T69" fmla="*/ 107 h 2190"/>
                <a:gd name="T70" fmla="*/ 2106 w 2448"/>
                <a:gd name="T71" fmla="*/ 107 h 2190"/>
                <a:gd name="T72" fmla="*/ 2343 w 2448"/>
                <a:gd name="T73" fmla="*/ 344 h 2190"/>
                <a:gd name="T74" fmla="*/ 2343 w 2448"/>
                <a:gd name="T75" fmla="*/ 1345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8" h="2190">
                  <a:moveTo>
                    <a:pt x="2106" y="0"/>
                  </a:moveTo>
                  <a:cubicBezTo>
                    <a:pt x="342" y="0"/>
                    <a:pt x="342" y="0"/>
                    <a:pt x="342" y="0"/>
                  </a:cubicBezTo>
                  <a:cubicBezTo>
                    <a:pt x="177" y="0"/>
                    <a:pt x="0" y="90"/>
                    <a:pt x="0" y="342"/>
                  </a:cubicBezTo>
                  <a:cubicBezTo>
                    <a:pt x="0" y="1525"/>
                    <a:pt x="0" y="1525"/>
                    <a:pt x="0" y="1525"/>
                  </a:cubicBezTo>
                  <a:cubicBezTo>
                    <a:pt x="0" y="1777"/>
                    <a:pt x="177" y="1867"/>
                    <a:pt x="342" y="1867"/>
                  </a:cubicBezTo>
                  <a:cubicBezTo>
                    <a:pt x="995" y="1867"/>
                    <a:pt x="995" y="1867"/>
                    <a:pt x="995" y="1867"/>
                  </a:cubicBezTo>
                  <a:cubicBezTo>
                    <a:pt x="995" y="2085"/>
                    <a:pt x="995" y="2085"/>
                    <a:pt x="995" y="2085"/>
                  </a:cubicBezTo>
                  <a:cubicBezTo>
                    <a:pt x="887" y="2085"/>
                    <a:pt x="887" y="2085"/>
                    <a:pt x="887" y="2085"/>
                  </a:cubicBezTo>
                  <a:cubicBezTo>
                    <a:pt x="857" y="2085"/>
                    <a:pt x="834" y="2108"/>
                    <a:pt x="834" y="2137"/>
                  </a:cubicBezTo>
                  <a:cubicBezTo>
                    <a:pt x="834" y="2166"/>
                    <a:pt x="857" y="2190"/>
                    <a:pt x="887" y="2190"/>
                  </a:cubicBezTo>
                  <a:cubicBezTo>
                    <a:pt x="1581" y="2190"/>
                    <a:pt x="1581" y="2190"/>
                    <a:pt x="1581" y="2190"/>
                  </a:cubicBezTo>
                  <a:cubicBezTo>
                    <a:pt x="1611" y="2190"/>
                    <a:pt x="1634" y="2166"/>
                    <a:pt x="1634" y="2137"/>
                  </a:cubicBezTo>
                  <a:cubicBezTo>
                    <a:pt x="1634" y="2108"/>
                    <a:pt x="1611" y="2085"/>
                    <a:pt x="1581" y="2085"/>
                  </a:cubicBezTo>
                  <a:cubicBezTo>
                    <a:pt x="1453" y="2085"/>
                    <a:pt x="1453" y="2085"/>
                    <a:pt x="1453" y="2085"/>
                  </a:cubicBezTo>
                  <a:cubicBezTo>
                    <a:pt x="1453" y="1867"/>
                    <a:pt x="1453" y="1867"/>
                    <a:pt x="1453" y="1867"/>
                  </a:cubicBezTo>
                  <a:cubicBezTo>
                    <a:pt x="2106" y="1867"/>
                    <a:pt x="2106" y="1867"/>
                    <a:pt x="2106" y="1867"/>
                  </a:cubicBezTo>
                  <a:cubicBezTo>
                    <a:pt x="2358" y="1867"/>
                    <a:pt x="2448" y="1690"/>
                    <a:pt x="2448" y="1525"/>
                  </a:cubicBezTo>
                  <a:cubicBezTo>
                    <a:pt x="2448" y="342"/>
                    <a:pt x="2448" y="342"/>
                    <a:pt x="2448" y="342"/>
                  </a:cubicBezTo>
                  <a:cubicBezTo>
                    <a:pt x="2448" y="90"/>
                    <a:pt x="2271" y="0"/>
                    <a:pt x="2106" y="0"/>
                  </a:cubicBezTo>
                  <a:close/>
                  <a:moveTo>
                    <a:pt x="1348" y="2085"/>
                  </a:moveTo>
                  <a:cubicBezTo>
                    <a:pt x="1100" y="2085"/>
                    <a:pt x="1100" y="2085"/>
                    <a:pt x="1100" y="2085"/>
                  </a:cubicBezTo>
                  <a:cubicBezTo>
                    <a:pt x="1100" y="1867"/>
                    <a:pt x="1100" y="1867"/>
                    <a:pt x="1100" y="1867"/>
                  </a:cubicBezTo>
                  <a:cubicBezTo>
                    <a:pt x="1348" y="1867"/>
                    <a:pt x="1348" y="1867"/>
                    <a:pt x="1348" y="1867"/>
                  </a:cubicBezTo>
                  <a:lnTo>
                    <a:pt x="1348" y="2085"/>
                  </a:lnTo>
                  <a:close/>
                  <a:moveTo>
                    <a:pt x="2343" y="1525"/>
                  </a:moveTo>
                  <a:cubicBezTo>
                    <a:pt x="2343" y="1596"/>
                    <a:pt x="2320" y="1761"/>
                    <a:pt x="2106" y="1761"/>
                  </a:cubicBezTo>
                  <a:cubicBezTo>
                    <a:pt x="342" y="1761"/>
                    <a:pt x="342" y="1761"/>
                    <a:pt x="342" y="1761"/>
                  </a:cubicBezTo>
                  <a:cubicBezTo>
                    <a:pt x="271" y="1761"/>
                    <a:pt x="105" y="1738"/>
                    <a:pt x="105" y="1525"/>
                  </a:cubicBezTo>
                  <a:cubicBezTo>
                    <a:pt x="105" y="1449"/>
                    <a:pt x="105" y="1449"/>
                    <a:pt x="105" y="1449"/>
                  </a:cubicBezTo>
                  <a:cubicBezTo>
                    <a:pt x="2343" y="1449"/>
                    <a:pt x="2343" y="1449"/>
                    <a:pt x="2343" y="1449"/>
                  </a:cubicBezTo>
                  <a:lnTo>
                    <a:pt x="2343" y="1525"/>
                  </a:lnTo>
                  <a:close/>
                  <a:moveTo>
                    <a:pt x="2343" y="1345"/>
                  </a:moveTo>
                  <a:cubicBezTo>
                    <a:pt x="105" y="1345"/>
                    <a:pt x="105" y="1345"/>
                    <a:pt x="105" y="1345"/>
                  </a:cubicBezTo>
                  <a:cubicBezTo>
                    <a:pt x="105" y="344"/>
                    <a:pt x="105" y="344"/>
                    <a:pt x="105" y="344"/>
                  </a:cubicBezTo>
                  <a:cubicBezTo>
                    <a:pt x="105" y="131"/>
                    <a:pt x="271" y="107"/>
                    <a:pt x="342" y="107"/>
                  </a:cubicBezTo>
                  <a:cubicBezTo>
                    <a:pt x="2106" y="107"/>
                    <a:pt x="2106" y="107"/>
                    <a:pt x="2106" y="107"/>
                  </a:cubicBezTo>
                  <a:cubicBezTo>
                    <a:pt x="2177" y="107"/>
                    <a:pt x="2343" y="131"/>
                    <a:pt x="2343" y="344"/>
                  </a:cubicBezTo>
                  <a:lnTo>
                    <a:pt x="2343" y="1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1" name="Freeform 127">
              <a:extLst>
                <a:ext uri="{FF2B5EF4-FFF2-40B4-BE49-F238E27FC236}">
                  <a16:creationId xmlns:a16="http://schemas.microsoft.com/office/drawing/2014/main" id="{82004EDE-1CC1-4516-9A8E-5A5775CEDB5D}"/>
                </a:ext>
              </a:extLst>
            </p:cNvPr>
            <p:cNvSpPr>
              <a:spLocks/>
            </p:cNvSpPr>
            <p:nvPr/>
          </p:nvSpPr>
          <p:spPr bwMode="auto">
            <a:xfrm>
              <a:off x="-4492625" y="1600200"/>
              <a:ext cx="3765550" cy="2054225"/>
            </a:xfrm>
            <a:custGeom>
              <a:avLst/>
              <a:gdLst>
                <a:gd name="T0" fmla="*/ 1721 w 1749"/>
                <a:gd name="T1" fmla="*/ 17 h 957"/>
                <a:gd name="T2" fmla="*/ 1648 w 1749"/>
                <a:gd name="T3" fmla="*/ 28 h 957"/>
                <a:gd name="T4" fmla="*/ 1648 w 1749"/>
                <a:gd name="T5" fmla="*/ 28 h 957"/>
                <a:gd name="T6" fmla="*/ 1650 w 1749"/>
                <a:gd name="T7" fmla="*/ 28 h 957"/>
                <a:gd name="T8" fmla="*/ 1258 w 1749"/>
                <a:gd name="T9" fmla="*/ 554 h 957"/>
                <a:gd name="T10" fmla="*/ 1073 w 1749"/>
                <a:gd name="T11" fmla="*/ 315 h 957"/>
                <a:gd name="T12" fmla="*/ 1033 w 1749"/>
                <a:gd name="T13" fmla="*/ 294 h 957"/>
                <a:gd name="T14" fmla="*/ 992 w 1749"/>
                <a:gd name="T15" fmla="*/ 312 h 957"/>
                <a:gd name="T16" fmla="*/ 692 w 1749"/>
                <a:gd name="T17" fmla="*/ 653 h 957"/>
                <a:gd name="T18" fmla="*/ 472 w 1749"/>
                <a:gd name="T19" fmla="*/ 278 h 957"/>
                <a:gd name="T20" fmla="*/ 427 w 1749"/>
                <a:gd name="T21" fmla="*/ 252 h 957"/>
                <a:gd name="T22" fmla="*/ 382 w 1749"/>
                <a:gd name="T23" fmla="*/ 277 h 957"/>
                <a:gd name="T24" fmla="*/ 19 w 1749"/>
                <a:gd name="T25" fmla="*/ 864 h 957"/>
                <a:gd name="T26" fmla="*/ 25 w 1749"/>
                <a:gd name="T27" fmla="*/ 938 h 957"/>
                <a:gd name="T28" fmla="*/ 99 w 1749"/>
                <a:gd name="T29" fmla="*/ 932 h 957"/>
                <a:gd name="T30" fmla="*/ 108 w 1749"/>
                <a:gd name="T31" fmla="*/ 917 h 957"/>
                <a:gd name="T32" fmla="*/ 424 w 1749"/>
                <a:gd name="T33" fmla="*/ 402 h 957"/>
                <a:gd name="T34" fmla="*/ 635 w 1749"/>
                <a:gd name="T35" fmla="*/ 764 h 957"/>
                <a:gd name="T36" fmla="*/ 707 w 1749"/>
                <a:gd name="T37" fmla="*/ 783 h 957"/>
                <a:gd name="T38" fmla="*/ 720 w 1749"/>
                <a:gd name="T39" fmla="*/ 773 h 957"/>
                <a:gd name="T40" fmla="*/ 1026 w 1749"/>
                <a:gd name="T41" fmla="*/ 430 h 957"/>
                <a:gd name="T42" fmla="*/ 1214 w 1749"/>
                <a:gd name="T43" fmla="*/ 674 h 957"/>
                <a:gd name="T44" fmla="*/ 1256 w 1749"/>
                <a:gd name="T45" fmla="*/ 695 h 957"/>
                <a:gd name="T46" fmla="*/ 1298 w 1749"/>
                <a:gd name="T47" fmla="*/ 674 h 957"/>
                <a:gd name="T48" fmla="*/ 1732 w 1749"/>
                <a:gd name="T49" fmla="*/ 91 h 957"/>
                <a:gd name="T50" fmla="*/ 1721 w 1749"/>
                <a:gd name="T51" fmla="*/ 1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49" h="957">
                  <a:moveTo>
                    <a:pt x="1721" y="17"/>
                  </a:moveTo>
                  <a:cubicBezTo>
                    <a:pt x="1698" y="0"/>
                    <a:pt x="1665" y="5"/>
                    <a:pt x="1648" y="28"/>
                  </a:cubicBezTo>
                  <a:cubicBezTo>
                    <a:pt x="1648" y="28"/>
                    <a:pt x="1648" y="28"/>
                    <a:pt x="1648" y="28"/>
                  </a:cubicBezTo>
                  <a:cubicBezTo>
                    <a:pt x="1650" y="28"/>
                    <a:pt x="1650" y="28"/>
                    <a:pt x="1650" y="28"/>
                  </a:cubicBezTo>
                  <a:cubicBezTo>
                    <a:pt x="1258" y="554"/>
                    <a:pt x="1258" y="554"/>
                    <a:pt x="1258" y="554"/>
                  </a:cubicBezTo>
                  <a:cubicBezTo>
                    <a:pt x="1073" y="315"/>
                    <a:pt x="1073" y="315"/>
                    <a:pt x="1073" y="315"/>
                  </a:cubicBezTo>
                  <a:cubicBezTo>
                    <a:pt x="1064" y="302"/>
                    <a:pt x="1049" y="295"/>
                    <a:pt x="1033" y="294"/>
                  </a:cubicBezTo>
                  <a:cubicBezTo>
                    <a:pt x="1018" y="294"/>
                    <a:pt x="1003" y="300"/>
                    <a:pt x="992" y="312"/>
                  </a:cubicBezTo>
                  <a:cubicBezTo>
                    <a:pt x="692" y="653"/>
                    <a:pt x="692" y="653"/>
                    <a:pt x="692" y="653"/>
                  </a:cubicBezTo>
                  <a:cubicBezTo>
                    <a:pt x="472" y="278"/>
                    <a:pt x="472" y="278"/>
                    <a:pt x="472" y="278"/>
                  </a:cubicBezTo>
                  <a:cubicBezTo>
                    <a:pt x="463" y="262"/>
                    <a:pt x="446" y="252"/>
                    <a:pt x="427" y="252"/>
                  </a:cubicBezTo>
                  <a:cubicBezTo>
                    <a:pt x="409" y="252"/>
                    <a:pt x="392" y="261"/>
                    <a:pt x="382" y="277"/>
                  </a:cubicBezTo>
                  <a:cubicBezTo>
                    <a:pt x="19" y="864"/>
                    <a:pt x="19" y="864"/>
                    <a:pt x="19" y="864"/>
                  </a:cubicBezTo>
                  <a:cubicBezTo>
                    <a:pt x="0" y="886"/>
                    <a:pt x="3" y="919"/>
                    <a:pt x="25" y="938"/>
                  </a:cubicBezTo>
                  <a:cubicBezTo>
                    <a:pt x="48" y="957"/>
                    <a:pt x="81" y="954"/>
                    <a:pt x="99" y="932"/>
                  </a:cubicBezTo>
                  <a:cubicBezTo>
                    <a:pt x="103" y="927"/>
                    <a:pt x="106" y="922"/>
                    <a:pt x="108" y="917"/>
                  </a:cubicBezTo>
                  <a:cubicBezTo>
                    <a:pt x="424" y="402"/>
                    <a:pt x="424" y="402"/>
                    <a:pt x="424" y="402"/>
                  </a:cubicBezTo>
                  <a:cubicBezTo>
                    <a:pt x="635" y="764"/>
                    <a:pt x="635" y="764"/>
                    <a:pt x="635" y="764"/>
                  </a:cubicBezTo>
                  <a:cubicBezTo>
                    <a:pt x="649" y="790"/>
                    <a:pt x="682" y="798"/>
                    <a:pt x="707" y="783"/>
                  </a:cubicBezTo>
                  <a:cubicBezTo>
                    <a:pt x="712" y="781"/>
                    <a:pt x="716" y="777"/>
                    <a:pt x="720" y="773"/>
                  </a:cubicBezTo>
                  <a:cubicBezTo>
                    <a:pt x="1026" y="430"/>
                    <a:pt x="1026" y="430"/>
                    <a:pt x="1026" y="430"/>
                  </a:cubicBezTo>
                  <a:cubicBezTo>
                    <a:pt x="1214" y="674"/>
                    <a:pt x="1214" y="674"/>
                    <a:pt x="1214" y="674"/>
                  </a:cubicBezTo>
                  <a:cubicBezTo>
                    <a:pt x="1225" y="687"/>
                    <a:pt x="1240" y="694"/>
                    <a:pt x="1256" y="695"/>
                  </a:cubicBezTo>
                  <a:cubicBezTo>
                    <a:pt x="1272" y="695"/>
                    <a:pt x="1288" y="687"/>
                    <a:pt x="1298" y="674"/>
                  </a:cubicBezTo>
                  <a:cubicBezTo>
                    <a:pt x="1732" y="91"/>
                    <a:pt x="1732" y="91"/>
                    <a:pt x="1732" y="91"/>
                  </a:cubicBezTo>
                  <a:cubicBezTo>
                    <a:pt x="1749" y="68"/>
                    <a:pt x="1745" y="35"/>
                    <a:pt x="17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95" name="TextBox 194">
            <a:extLst>
              <a:ext uri="{FF2B5EF4-FFF2-40B4-BE49-F238E27FC236}">
                <a16:creationId xmlns:a16="http://schemas.microsoft.com/office/drawing/2014/main" id="{2FBEBC9F-6212-4C5A-9870-89CD57F57EA6}"/>
              </a:ext>
            </a:extLst>
          </p:cNvPr>
          <p:cNvSpPr txBox="1"/>
          <p:nvPr/>
        </p:nvSpPr>
        <p:spPr>
          <a:xfrm>
            <a:off x="4884587" y="5580936"/>
            <a:ext cx="2402547" cy="7386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Promote menopause in local and national campaigns </a:t>
            </a:r>
          </a:p>
        </p:txBody>
      </p:sp>
      <p:pic>
        <p:nvPicPr>
          <p:cNvPr id="197" name="Graphic 196" descr="Bar chart">
            <a:extLst>
              <a:ext uri="{FF2B5EF4-FFF2-40B4-BE49-F238E27FC236}">
                <a16:creationId xmlns:a16="http://schemas.microsoft.com/office/drawing/2014/main" id="{B1ED46AC-1E6B-4EFB-AB03-0490C45F547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72534" y="1985426"/>
            <a:ext cx="552358" cy="552358"/>
          </a:xfrm>
          <a:prstGeom prst="rect">
            <a:avLst/>
          </a:prstGeom>
        </p:spPr>
      </p:pic>
      <p:pic>
        <p:nvPicPr>
          <p:cNvPr id="199" name="Graphic 198" descr="Open hand with plant">
            <a:extLst>
              <a:ext uri="{FF2B5EF4-FFF2-40B4-BE49-F238E27FC236}">
                <a16:creationId xmlns:a16="http://schemas.microsoft.com/office/drawing/2014/main" id="{DE5A2037-04B3-45EF-9AD4-6A2755F26D5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67588" y="4334746"/>
            <a:ext cx="556954" cy="556954"/>
          </a:xfrm>
          <a:prstGeom prst="rect">
            <a:avLst/>
          </a:prstGeom>
        </p:spPr>
      </p:pic>
      <p:pic>
        <p:nvPicPr>
          <p:cNvPr id="201" name="Graphic 200" descr="Chat">
            <a:extLst>
              <a:ext uri="{FF2B5EF4-FFF2-40B4-BE49-F238E27FC236}">
                <a16:creationId xmlns:a16="http://schemas.microsoft.com/office/drawing/2014/main" id="{AB341582-1F1F-45CA-8216-45F385F76DE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85638" y="5149702"/>
            <a:ext cx="566548" cy="566548"/>
          </a:xfrm>
          <a:prstGeom prst="rect">
            <a:avLst/>
          </a:prstGeom>
        </p:spPr>
      </p:pic>
      <p:pic>
        <p:nvPicPr>
          <p:cNvPr id="203" name="Graphic 202" descr="Teacher">
            <a:extLst>
              <a:ext uri="{FF2B5EF4-FFF2-40B4-BE49-F238E27FC236}">
                <a16:creationId xmlns:a16="http://schemas.microsoft.com/office/drawing/2014/main" id="{3EABAB71-396B-4DA5-9C58-1D3D5B671BA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020428" y="4444953"/>
            <a:ext cx="564822" cy="564822"/>
          </a:xfrm>
          <a:prstGeom prst="rect">
            <a:avLst/>
          </a:prstGeom>
        </p:spPr>
      </p:pic>
      <p:pic>
        <p:nvPicPr>
          <p:cNvPr id="205" name="Graphic 204" descr="House">
            <a:extLst>
              <a:ext uri="{FF2B5EF4-FFF2-40B4-BE49-F238E27FC236}">
                <a16:creationId xmlns:a16="http://schemas.microsoft.com/office/drawing/2014/main" id="{17B94A90-1C39-4C13-A83F-DBC193E2B963}"/>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31380" y="1883470"/>
            <a:ext cx="404398" cy="404398"/>
          </a:xfrm>
          <a:prstGeom prst="rect">
            <a:avLst/>
          </a:prstGeom>
        </p:spPr>
      </p:pic>
      <p:pic>
        <p:nvPicPr>
          <p:cNvPr id="207" name="Graphic 206" descr="Social network">
            <a:extLst>
              <a:ext uri="{FF2B5EF4-FFF2-40B4-BE49-F238E27FC236}">
                <a16:creationId xmlns:a16="http://schemas.microsoft.com/office/drawing/2014/main" id="{2A25DF0F-7AB3-4EB7-97B0-3ECA0124C907}"/>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11136" y="1406225"/>
            <a:ext cx="551875" cy="551875"/>
          </a:xfrm>
          <a:prstGeom prst="rect">
            <a:avLst/>
          </a:prstGeom>
        </p:spPr>
      </p:pic>
      <p:pic>
        <p:nvPicPr>
          <p:cNvPr id="6" name="Audio 5">
            <a:hlinkClick r:id="" action="ppaction://media"/>
            <a:extLst>
              <a:ext uri="{FF2B5EF4-FFF2-40B4-BE49-F238E27FC236}">
                <a16:creationId xmlns:a16="http://schemas.microsoft.com/office/drawing/2014/main" id="{9BBB46C4-EEF0-561A-C64D-8A41A8F287FE}"/>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61075" t="-161075" r="-161075" b="-161075"/>
          <a:stretch>
            <a:fillRect/>
          </a:stretch>
        </p:blipFill>
        <p:spPr>
          <a:xfrm>
            <a:off x="10531724" y="5133771"/>
            <a:ext cx="2057400" cy="2057400"/>
          </a:xfrm>
          <a:prstGeom prst="ellipse">
            <a:avLst/>
          </a:prstGeom>
        </p:spPr>
      </p:pic>
      <p:sp>
        <p:nvSpPr>
          <p:cNvPr id="5" name="Rectangle 4">
            <a:extLst>
              <a:ext uri="{FF2B5EF4-FFF2-40B4-BE49-F238E27FC236}">
                <a16:creationId xmlns:a16="http://schemas.microsoft.com/office/drawing/2014/main" id="{455755D5-9A4A-5F48-DF31-E4E4C5920565}"/>
              </a:ext>
            </a:extLst>
          </p:cNvPr>
          <p:cNvSpPr/>
          <p:nvPr/>
        </p:nvSpPr>
        <p:spPr>
          <a:xfrm>
            <a:off x="479251" y="127676"/>
            <a:ext cx="8851900" cy="928084"/>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US" sz="2800" b="1"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What can ‘menopause friendly’ Dental practices do to support their workforce and retain their staff?</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0252381"/>
      </p:ext>
    </p:extLst>
  </p:cSld>
  <p:clrMapOvr>
    <a:masterClrMapping/>
  </p:clrMapOvr>
  <p:transition spd="med" advTm="1042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8610600" y="304800"/>
            <a:ext cx="1676400" cy="457200"/>
          </a:xfrm>
          <a:prstGeom prst="rect">
            <a:avLst/>
          </a:prstGeom>
          <a:noFill/>
          <a:ln w="9525">
            <a:noFill/>
            <a:miter lim="800000"/>
            <a:headEnd/>
            <a:tailEnd/>
          </a:ln>
        </p:spPr>
        <p:txBody>
          <a:bodyPr>
            <a:spAutoFit/>
          </a:bodyPr>
          <a:lstStyle/>
          <a:p>
            <a:pPr>
              <a:spcBef>
                <a:spcPct val="50000"/>
              </a:spcBef>
            </a:pPr>
            <a:endParaRPr lang="en-GB" sz="2400" dirty="0">
              <a:latin typeface="Times" charset="0"/>
            </a:endParaRPr>
          </a:p>
        </p:txBody>
      </p:sp>
      <p:sp>
        <p:nvSpPr>
          <p:cNvPr id="4101" name="Text Box 5"/>
          <p:cNvSpPr txBox="1">
            <a:spLocks noChangeArrowheads="1"/>
          </p:cNvSpPr>
          <p:nvPr/>
        </p:nvSpPr>
        <p:spPr bwMode="auto">
          <a:xfrm>
            <a:off x="7543800" y="6248400"/>
            <a:ext cx="2667000" cy="457200"/>
          </a:xfrm>
          <a:prstGeom prst="rect">
            <a:avLst/>
          </a:prstGeom>
          <a:noFill/>
          <a:ln w="9525">
            <a:noFill/>
            <a:miter lim="800000"/>
            <a:headEnd/>
            <a:tailEnd/>
          </a:ln>
        </p:spPr>
        <p:txBody>
          <a:bodyPr>
            <a:spAutoFit/>
          </a:bodyPr>
          <a:lstStyle/>
          <a:p>
            <a:pPr>
              <a:spcBef>
                <a:spcPct val="50000"/>
              </a:spcBef>
            </a:pPr>
            <a:endParaRPr lang="en-GB" sz="2400" dirty="0">
              <a:latin typeface="Times" charset="0"/>
            </a:endParaRPr>
          </a:p>
        </p:txBody>
      </p:sp>
      <p:pic>
        <p:nvPicPr>
          <p:cNvPr id="3" name="Picture 2">
            <a:extLst>
              <a:ext uri="{FF2B5EF4-FFF2-40B4-BE49-F238E27FC236}">
                <a16:creationId xmlns:a16="http://schemas.microsoft.com/office/drawing/2014/main" id="{1AC3146B-601F-4602-955D-EB73FF177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3137" y="1246490"/>
            <a:ext cx="7369532" cy="3340798"/>
          </a:xfrm>
          <a:prstGeom prst="rect">
            <a:avLst/>
          </a:prstGeom>
        </p:spPr>
      </p:pic>
      <p:pic>
        <p:nvPicPr>
          <p:cNvPr id="5" name="Picture 4">
            <a:extLst>
              <a:ext uri="{FF2B5EF4-FFF2-40B4-BE49-F238E27FC236}">
                <a16:creationId xmlns:a16="http://schemas.microsoft.com/office/drawing/2014/main" id="{2D237032-CF1A-4270-AB5B-C9C164E3249F}"/>
              </a:ext>
            </a:extLst>
          </p:cNvPr>
          <p:cNvPicPr>
            <a:picLocks noChangeAspect="1"/>
          </p:cNvPicPr>
          <p:nvPr/>
        </p:nvPicPr>
        <p:blipFill>
          <a:blip r:embed="rId5"/>
          <a:stretch>
            <a:fillRect/>
          </a:stretch>
        </p:blipFill>
        <p:spPr>
          <a:xfrm>
            <a:off x="4333137" y="4587288"/>
            <a:ext cx="7369532" cy="2018633"/>
          </a:xfrm>
          <a:prstGeom prst="rect">
            <a:avLst/>
          </a:prstGeom>
        </p:spPr>
      </p:pic>
      <p:sp>
        <p:nvSpPr>
          <p:cNvPr id="2" name="TextBox 1">
            <a:extLst>
              <a:ext uri="{FF2B5EF4-FFF2-40B4-BE49-F238E27FC236}">
                <a16:creationId xmlns:a16="http://schemas.microsoft.com/office/drawing/2014/main" id="{B6302641-6296-4ADD-9C4A-40D045484AEF}"/>
              </a:ext>
            </a:extLst>
          </p:cNvPr>
          <p:cNvSpPr txBox="1"/>
          <p:nvPr/>
        </p:nvSpPr>
        <p:spPr>
          <a:xfrm>
            <a:off x="541440" y="1523472"/>
            <a:ext cx="3125888" cy="4401205"/>
          </a:xfrm>
          <a:prstGeom prst="rect">
            <a:avLst/>
          </a:prstGeom>
          <a:noFill/>
        </p:spPr>
        <p:txBody>
          <a:bodyPr wrap="square" rtlCol="0">
            <a:spAutoFit/>
          </a:bodyPr>
          <a:lstStyle/>
          <a:p>
            <a:r>
              <a:rPr lang="en-GB" sz="2000" dirty="0">
                <a:solidFill>
                  <a:srgbClr val="0070C0"/>
                </a:solidFill>
                <a:latin typeface="Arial" panose="020B0604020202020204" pitchFamily="34" charset="0"/>
                <a:cs typeface="Arial" panose="020B0604020202020204" pitchFamily="34" charset="0"/>
              </a:rPr>
              <a:t>Growing profile in the media</a:t>
            </a:r>
          </a:p>
          <a:p>
            <a:endParaRPr lang="en-GB" sz="2000" dirty="0">
              <a:solidFill>
                <a:srgbClr val="0070C0"/>
              </a:solidFill>
              <a:latin typeface="Arial" panose="020B0604020202020204" pitchFamily="34" charset="0"/>
              <a:cs typeface="Arial" panose="020B0604020202020204" pitchFamily="34" charset="0"/>
            </a:endParaRPr>
          </a:p>
          <a:p>
            <a:r>
              <a:rPr lang="en-GB" sz="2000" dirty="0">
                <a:solidFill>
                  <a:schemeClr val="tx1">
                    <a:lumMod val="85000"/>
                    <a:lumOff val="15000"/>
                  </a:schemeClr>
                </a:solidFill>
                <a:latin typeface="Arial" panose="020B0604020202020204" pitchFamily="34" charset="0"/>
                <a:cs typeface="Arial" panose="020B0604020202020204" pitchFamily="34" charset="0"/>
              </a:rPr>
              <a:t>Recognition by Government</a:t>
            </a:r>
          </a:p>
          <a:p>
            <a:endParaRPr lang="en-GB" sz="2000" dirty="0">
              <a:solidFill>
                <a:srgbClr val="0070C0"/>
              </a:solidFill>
              <a:latin typeface="Arial" panose="020B0604020202020204" pitchFamily="34" charset="0"/>
              <a:cs typeface="Arial" panose="020B0604020202020204" pitchFamily="34" charset="0"/>
            </a:endParaRPr>
          </a:p>
          <a:p>
            <a:r>
              <a:rPr lang="en-GB" sz="2000" dirty="0">
                <a:solidFill>
                  <a:srgbClr val="0070C0"/>
                </a:solidFill>
                <a:latin typeface="Arial" panose="020B0604020202020204" pitchFamily="34" charset="0"/>
                <a:cs typeface="Arial" panose="020B0604020202020204" pitchFamily="34" charset="0"/>
              </a:rPr>
              <a:t>Key part of first England Women’s Health Strategy</a:t>
            </a:r>
          </a:p>
          <a:p>
            <a:endParaRPr lang="en-GB" sz="2000" dirty="0">
              <a:solidFill>
                <a:srgbClr val="0070C0"/>
              </a:solidFill>
              <a:latin typeface="Arial" panose="020B0604020202020204" pitchFamily="34" charset="0"/>
              <a:cs typeface="Arial" panose="020B0604020202020204" pitchFamily="34" charset="0"/>
            </a:endParaRPr>
          </a:p>
          <a:p>
            <a:r>
              <a:rPr lang="en-GB" sz="2000" dirty="0">
                <a:solidFill>
                  <a:schemeClr val="tx1">
                    <a:lumMod val="85000"/>
                    <a:lumOff val="15000"/>
                  </a:schemeClr>
                </a:solidFill>
                <a:latin typeface="Arial" panose="020B0604020202020204" pitchFamily="34" charset="0"/>
                <a:cs typeface="Arial" panose="020B0604020202020204" pitchFamily="34" charset="0"/>
              </a:rPr>
              <a:t>NHS England developing what we need to do</a:t>
            </a:r>
          </a:p>
          <a:p>
            <a:endParaRPr lang="en-GB" sz="2000" dirty="0">
              <a:solidFill>
                <a:srgbClr val="0070C0"/>
              </a:solidFill>
              <a:latin typeface="Arial" panose="020B0604020202020204" pitchFamily="34" charset="0"/>
              <a:cs typeface="Arial" panose="020B0604020202020204" pitchFamily="34" charset="0"/>
            </a:endParaRPr>
          </a:p>
          <a:p>
            <a:r>
              <a:rPr lang="en-GB" sz="2000" dirty="0">
                <a:solidFill>
                  <a:srgbClr val="0070C0"/>
                </a:solidFill>
                <a:latin typeface="Arial" panose="020B0604020202020204" pitchFamily="34" charset="0"/>
                <a:cs typeface="Arial" panose="020B0604020202020204" pitchFamily="34" charset="0"/>
              </a:rPr>
              <a:t>Similar in Scotland, Wales and NI</a:t>
            </a:r>
          </a:p>
        </p:txBody>
      </p:sp>
      <p:pic>
        <p:nvPicPr>
          <p:cNvPr id="48" name="Audio 47">
            <a:hlinkClick r:id="" action="ppaction://media"/>
            <a:extLst>
              <a:ext uri="{FF2B5EF4-FFF2-40B4-BE49-F238E27FC236}">
                <a16:creationId xmlns:a16="http://schemas.microsoft.com/office/drawing/2014/main" id="{C9D603ED-822B-989C-1B4C-5009F98426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F1DFA896-62B1-73B6-63ED-6A6D580D8713}"/>
              </a:ext>
            </a:extLst>
          </p:cNvPr>
          <p:cNvPicPr>
            <a:picLocks noChangeAspect="1"/>
          </p:cNvPicPr>
          <p:nvPr/>
        </p:nvPicPr>
        <p:blipFill>
          <a:blip r:embed="rId7"/>
          <a:stretch>
            <a:fillRect/>
          </a:stretch>
        </p:blipFill>
        <p:spPr>
          <a:xfrm>
            <a:off x="10661515" y="293335"/>
            <a:ext cx="1041154" cy="788753"/>
          </a:xfrm>
          <a:prstGeom prst="rect">
            <a:avLst/>
          </a:prstGeom>
        </p:spPr>
      </p:pic>
    </p:spTree>
    <p:extLst>
      <p:ext uri="{BB962C8B-B14F-4D97-AF65-F5344CB8AC3E}">
        <p14:creationId xmlns:p14="http://schemas.microsoft.com/office/powerpoint/2010/main" val="3201240254"/>
      </p:ext>
    </p:extLst>
  </p:cSld>
  <p:clrMapOvr>
    <a:masterClrMapping/>
  </p:clrMapOvr>
  <p:transition advTm="77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E4B8F0-8070-42D2-82A5-C1F96F9D0C53}"/>
              </a:ext>
            </a:extLst>
          </p:cNvPr>
          <p:cNvSpPr txBox="1"/>
          <p:nvPr/>
        </p:nvSpPr>
        <p:spPr>
          <a:xfrm>
            <a:off x="428114" y="1297527"/>
            <a:ext cx="3346402" cy="4031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NHS Workforce Menopause Guidance Support Offer </a:t>
            </a:r>
          </a:p>
          <a:p>
            <a:pPr marL="0" marR="0" lvl="0" indent="0" algn="ctr" defTabSz="457200" rtl="0" eaLnBrk="1" fontAlgn="auto" latinLnBrk="0" hangingPunct="0">
              <a:lnSpc>
                <a:spcPct val="100000"/>
              </a:lnSpc>
              <a:spcBef>
                <a:spcPts val="0"/>
              </a:spcBef>
              <a:spcAft>
                <a:spcPts val="0"/>
              </a:spcAft>
              <a:buClrTx/>
              <a:buSzTx/>
              <a:buFontTx/>
              <a:buNone/>
              <a:tabLst/>
              <a:defRPr/>
            </a:pPr>
            <a:endParaRPr lang="en-GB" sz="3200" dirty="0">
              <a:latin typeface="Arial" panose="020B0604020202020204" pitchFamily="34" charset="0"/>
              <a:ea typeface="+mj-ea"/>
              <a:cs typeface="Arial" panose="020B0604020202020204" pitchFamily="34" charset="0"/>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(is there something you could tap into?)</a:t>
            </a:r>
            <a:endParaRPr kumimoji="0" lang="en-GB" sz="32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5A11B5C6-87D3-4D8E-AEEF-109EF5BDBDD8}"/>
              </a:ext>
            </a:extLst>
          </p:cNvPr>
          <p:cNvPicPr>
            <a:picLocks noChangeAspect="1"/>
          </p:cNvPicPr>
          <p:nvPr/>
        </p:nvPicPr>
        <p:blipFill>
          <a:blip r:embed="rId4"/>
          <a:stretch>
            <a:fillRect/>
          </a:stretch>
        </p:blipFill>
        <p:spPr>
          <a:xfrm>
            <a:off x="4743993" y="2541480"/>
            <a:ext cx="6262867" cy="3371578"/>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6C6BE16-BD23-45B7-9499-4C0F082D6C4B}"/>
              </a:ext>
            </a:extLst>
          </p:cNvPr>
          <p:cNvPicPr>
            <a:picLocks noChangeAspect="1"/>
          </p:cNvPicPr>
          <p:nvPr/>
        </p:nvPicPr>
        <p:blipFill>
          <a:blip r:embed="rId5"/>
          <a:stretch>
            <a:fillRect/>
          </a:stretch>
        </p:blipFill>
        <p:spPr>
          <a:xfrm>
            <a:off x="4743994" y="1128409"/>
            <a:ext cx="6262866" cy="1413071"/>
          </a:xfrm>
          <a:prstGeom prst="rect">
            <a:avLst/>
          </a:prstGeom>
        </p:spPr>
      </p:pic>
      <p:pic>
        <p:nvPicPr>
          <p:cNvPr id="7" name="Audio 6">
            <a:hlinkClick r:id="" action="ppaction://media"/>
            <a:extLst>
              <a:ext uri="{FF2B5EF4-FFF2-40B4-BE49-F238E27FC236}">
                <a16:creationId xmlns:a16="http://schemas.microsoft.com/office/drawing/2014/main" id="{C95B3268-7D64-BCE7-03E7-5EA075B6D8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cxnSp>
        <p:nvCxnSpPr>
          <p:cNvPr id="2" name="直接连接符 51">
            <a:extLst>
              <a:ext uri="{FF2B5EF4-FFF2-40B4-BE49-F238E27FC236}">
                <a16:creationId xmlns:a16="http://schemas.microsoft.com/office/drawing/2014/main" id="{838C9BC5-5149-CB43-BCB1-F49855F4FD77}"/>
              </a:ext>
            </a:extLst>
          </p:cNvPr>
          <p:cNvCxnSpPr>
            <a:cxnSpLocks/>
          </p:cNvCxnSpPr>
          <p:nvPr/>
        </p:nvCxnSpPr>
        <p:spPr>
          <a:xfrm flipH="1">
            <a:off x="4096059" y="2339936"/>
            <a:ext cx="4849" cy="2621930"/>
          </a:xfrm>
          <a:prstGeom prst="line">
            <a:avLst/>
          </a:prstGeom>
          <a:ln w="57150" cap="rnd">
            <a:solidFill>
              <a:schemeClr val="accent1">
                <a:lumMod val="5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397208"/>
      </p:ext>
    </p:extLst>
  </p:cSld>
  <p:clrMapOvr>
    <a:masterClrMapping/>
  </p:clrMapOvr>
  <p:transition spd="med" advTm="40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F558A-2262-41E1-99C2-6A446C7D883F}"/>
              </a:ext>
            </a:extLst>
          </p:cNvPr>
          <p:cNvSpPr>
            <a:spLocks noGrp="1"/>
          </p:cNvSpPr>
          <p:nvPr>
            <p:ph sz="quarter" idx="10"/>
          </p:nvPr>
        </p:nvSpPr>
        <p:spPr>
          <a:xfrm>
            <a:off x="321013" y="1291248"/>
            <a:ext cx="11712102" cy="5204599"/>
          </a:xfrm>
        </p:spPr>
        <p:txBody>
          <a:bodyPr>
            <a:normAutofit/>
          </a:bodyPr>
          <a:lstStyle/>
          <a:p>
            <a:pPr marL="0" indent="0">
              <a:buNone/>
            </a:pPr>
            <a:r>
              <a:rPr lang="en-GB" sz="2400" b="1" dirty="0">
                <a:solidFill>
                  <a:srgbClr val="7030A0"/>
                </a:solidFill>
              </a:rPr>
              <a:t>New NIHR research into Menopause is planned, including –</a:t>
            </a:r>
          </a:p>
          <a:p>
            <a:pPr marL="0" indent="0">
              <a:buNone/>
            </a:pPr>
            <a:endParaRPr lang="en-GB" sz="900" dirty="0"/>
          </a:p>
          <a:p>
            <a:pPr lvl="1"/>
            <a:r>
              <a:rPr lang="en-GB" sz="2400" dirty="0"/>
              <a:t>What is the cost of menopause to individuals (e.g. progression, pay, pensions), employers, the public sector (lost tax and benefit payments), and economy as a whole? </a:t>
            </a:r>
          </a:p>
          <a:p>
            <a:pPr lvl="1"/>
            <a:r>
              <a:rPr lang="en-GB" sz="2400" dirty="0"/>
              <a:t>What is the relationship between perimenopause and menopause and mental health and depression? </a:t>
            </a:r>
          </a:p>
          <a:p>
            <a:pPr lvl="1"/>
            <a:r>
              <a:rPr lang="en-GB" sz="2400" dirty="0"/>
              <a:t>What are the demographic variations in age of menopause onset </a:t>
            </a:r>
            <a:r>
              <a:rPr lang="en-US" sz="2400" dirty="0"/>
              <a:t>and severity of symptoms?</a:t>
            </a:r>
          </a:p>
          <a:p>
            <a:pPr marL="0" indent="0">
              <a:buNone/>
            </a:pPr>
            <a:endParaRPr lang="en-GB" sz="100" dirty="0"/>
          </a:p>
          <a:p>
            <a:pPr marL="0" indent="0">
              <a:buNone/>
            </a:pPr>
            <a:r>
              <a:rPr lang="en-GB" sz="2400" b="1" dirty="0">
                <a:solidFill>
                  <a:srgbClr val="7030A0"/>
                </a:solidFill>
              </a:rPr>
              <a:t>These will inform further enhancements to workplace support best practice, including motivation for employers</a:t>
            </a:r>
          </a:p>
          <a:p>
            <a:pPr marL="0" indent="0">
              <a:buNone/>
            </a:pPr>
            <a:endParaRPr lang="en-GB" sz="1200" dirty="0"/>
          </a:p>
          <a:p>
            <a:pPr lvl="1"/>
            <a:r>
              <a:rPr lang="en-GB" sz="2400" dirty="0"/>
              <a:t>E.g., Productivity and effectiveness gains, retention of senior and/ or experienced workforce, employee Health and Wellbeing</a:t>
            </a:r>
          </a:p>
        </p:txBody>
      </p:sp>
      <p:pic>
        <p:nvPicPr>
          <p:cNvPr id="8" name="Audio 7">
            <a:hlinkClick r:id="" action="ppaction://media"/>
            <a:extLst>
              <a:ext uri="{FF2B5EF4-FFF2-40B4-BE49-F238E27FC236}">
                <a16:creationId xmlns:a16="http://schemas.microsoft.com/office/drawing/2014/main" id="{BF6F767F-042E-3D88-BC01-0590E6B86D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6" name="Rectangle 5">
            <a:extLst>
              <a:ext uri="{FF2B5EF4-FFF2-40B4-BE49-F238E27FC236}">
                <a16:creationId xmlns:a16="http://schemas.microsoft.com/office/drawing/2014/main" id="{455755D5-9A4A-5F48-DF31-E4E4C5920565}"/>
              </a:ext>
            </a:extLst>
          </p:cNvPr>
          <p:cNvSpPr/>
          <p:nvPr/>
        </p:nvSpPr>
        <p:spPr>
          <a:xfrm>
            <a:off x="531914" y="362153"/>
            <a:ext cx="4419465" cy="66675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b="1"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Research Priorities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3469474"/>
      </p:ext>
    </p:extLst>
  </p:cSld>
  <p:clrMapOvr>
    <a:masterClrMapping/>
  </p:clrMapOvr>
  <mc:AlternateContent xmlns:mc="http://schemas.openxmlformats.org/markup-compatibility/2006" xmlns:p14="http://schemas.microsoft.com/office/powerpoint/2010/main">
    <mc:Choice Requires="p14">
      <p:transition spd="slow" p14:dur="2000" advTm="82431"/>
    </mc:Choice>
    <mc:Fallback xmlns="">
      <p:transition spd="slow" advTm="8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3008-5C82-4D3A-B26B-908B0D40DDCA}"/>
              </a:ext>
            </a:extLst>
          </p:cNvPr>
          <p:cNvSpPr>
            <a:spLocks noGrp="1"/>
          </p:cNvSpPr>
          <p:nvPr>
            <p:ph type="title"/>
          </p:nvPr>
        </p:nvSpPr>
        <p:spPr>
          <a:xfrm>
            <a:off x="784109" y="1210682"/>
            <a:ext cx="10641498" cy="3237031"/>
          </a:xfrm>
        </p:spPr>
        <p:txBody>
          <a:bodyPr>
            <a:normAutofit/>
          </a:bodyPr>
          <a:lstStyle/>
          <a:p>
            <a:pPr algn="ctr"/>
            <a:br>
              <a:rPr lang="en-GB" dirty="0"/>
            </a:br>
            <a:r>
              <a:rPr lang="en-GB" sz="4400" b="1" dirty="0"/>
              <a:t>Thank you!</a:t>
            </a:r>
          </a:p>
        </p:txBody>
      </p:sp>
      <p:pic>
        <p:nvPicPr>
          <p:cNvPr id="7" name="Audio 6">
            <a:hlinkClick r:id="" action="ppaction://media"/>
            <a:extLst>
              <a:ext uri="{FF2B5EF4-FFF2-40B4-BE49-F238E27FC236}">
                <a16:creationId xmlns:a16="http://schemas.microsoft.com/office/drawing/2014/main" id="{460F0CCB-A977-C80F-7D34-1E9E475DEE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691972"/>
      </p:ext>
    </p:extLst>
  </p:cSld>
  <p:clrMapOvr>
    <a:masterClrMapping/>
  </p:clrMapOvr>
  <mc:AlternateContent xmlns:mc="http://schemas.openxmlformats.org/markup-compatibility/2006" xmlns:p14="http://schemas.microsoft.com/office/powerpoint/2010/main">
    <mc:Choice Requires="p14">
      <p:transition spd="slow" p14:dur="2000" advTm="31294"/>
    </mc:Choice>
    <mc:Fallback xmlns="">
      <p:transition spd="slow" advTm="3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17210" y="191911"/>
            <a:ext cx="10720387" cy="762000"/>
          </a:xfrm>
        </p:spPr>
        <p:txBody>
          <a:bodyPr>
            <a:normAutofit/>
          </a:bodyPr>
          <a:lstStyle/>
          <a:p>
            <a:r>
              <a:rPr lang="en-GB" sz="4800" b="1" dirty="0">
                <a:solidFill>
                  <a:schemeClr val="bg1"/>
                </a:solidFill>
                <a:latin typeface="+mn-lt"/>
              </a:rPr>
              <a:t>Menopause</a:t>
            </a:r>
          </a:p>
        </p:txBody>
      </p:sp>
      <p:sp>
        <p:nvSpPr>
          <p:cNvPr id="8" name="文本框 20">
            <a:extLst>
              <a:ext uri="{FF2B5EF4-FFF2-40B4-BE49-F238E27FC236}">
                <a16:creationId xmlns:a16="http://schemas.microsoft.com/office/drawing/2014/main" id="{61A4F465-830B-7E40-A734-9F933E7557F8}"/>
              </a:ext>
            </a:extLst>
          </p:cNvPr>
          <p:cNvSpPr txBox="1"/>
          <p:nvPr/>
        </p:nvSpPr>
        <p:spPr>
          <a:xfrm>
            <a:off x="489331" y="1845488"/>
            <a:ext cx="11031307" cy="4897860"/>
          </a:xfrm>
          <a:prstGeom prst="rect">
            <a:avLst/>
          </a:prstGeom>
          <a:noFill/>
        </p:spPr>
        <p:txBody>
          <a:bodyPr wrap="square" rtlCol="0">
            <a:normAutofit fontScale="92500" lnSpcReduction="20000"/>
          </a:bodyPr>
          <a:lstStyle/>
          <a:p>
            <a:endParaRPr lang="en-GB" sz="2800" dirty="0">
              <a:solidFill>
                <a:srgbClr val="FF0000"/>
              </a:solidFill>
            </a:endParaRPr>
          </a:p>
          <a:p>
            <a:r>
              <a:rPr lang="en-GB" sz="2600" b="1" dirty="0">
                <a:solidFill>
                  <a:schemeClr val="tx1">
                    <a:lumMod val="85000"/>
                    <a:lumOff val="15000"/>
                  </a:schemeClr>
                </a:solidFill>
                <a:latin typeface="Arial" panose="020B0604020202020204" pitchFamily="34" charset="0"/>
                <a:cs typeface="Arial" panose="020B0604020202020204" pitchFamily="34" charset="0"/>
              </a:rPr>
              <a:t>Menopause</a:t>
            </a:r>
            <a:r>
              <a:rPr lang="en-GB" sz="2600" dirty="0">
                <a:solidFill>
                  <a:schemeClr val="tx1">
                    <a:lumMod val="85000"/>
                    <a:lumOff val="15000"/>
                  </a:schemeClr>
                </a:solidFill>
                <a:latin typeface="Arial" panose="020B0604020202020204" pitchFamily="34" charset="0"/>
                <a:cs typeface="Arial" panose="020B0604020202020204" pitchFamily="34" charset="0"/>
              </a:rPr>
              <a:t> is defined as having occurred when a woman has not had a period for 12 continuous months (for women reaching menopause naturally and not on oral contraception)</a:t>
            </a:r>
          </a:p>
          <a:p>
            <a:endParaRPr lang="en-GB" sz="2600" dirty="0">
              <a:solidFill>
                <a:schemeClr val="accent1">
                  <a:lumMod val="75000"/>
                </a:schemeClr>
              </a:solidFill>
              <a:latin typeface="Arial" panose="020B0604020202020204" pitchFamily="34" charset="0"/>
              <a:cs typeface="Arial" panose="020B0604020202020204" pitchFamily="34" charset="0"/>
            </a:endParaRPr>
          </a:p>
          <a:p>
            <a:r>
              <a:rPr lang="en-GB" sz="2600" dirty="0">
                <a:solidFill>
                  <a:schemeClr val="accent1">
                    <a:lumMod val="75000"/>
                  </a:schemeClr>
                </a:solidFill>
                <a:latin typeface="Arial" panose="020B0604020202020204" pitchFamily="34" charset="0"/>
                <a:cs typeface="Arial" panose="020B0604020202020204" pitchFamily="34" charset="0"/>
              </a:rPr>
              <a:t>Symptoms can appear years before periods stop, as the body makes its changes leading up to the menopause (the ‘</a:t>
            </a:r>
            <a:r>
              <a:rPr lang="en-GB" sz="2600" b="1" dirty="0">
                <a:solidFill>
                  <a:schemeClr val="accent1">
                    <a:lumMod val="75000"/>
                  </a:schemeClr>
                </a:solidFill>
                <a:latin typeface="Arial" panose="020B0604020202020204" pitchFamily="34" charset="0"/>
                <a:cs typeface="Arial" panose="020B0604020202020204" pitchFamily="34" charset="0"/>
              </a:rPr>
              <a:t>perimenopause</a:t>
            </a:r>
            <a:r>
              <a:rPr lang="en-GB" sz="2600" dirty="0">
                <a:solidFill>
                  <a:schemeClr val="accent1">
                    <a:lumMod val="75000"/>
                  </a:schemeClr>
                </a:solidFill>
                <a:latin typeface="Arial" panose="020B0604020202020204" pitchFamily="34" charset="0"/>
                <a:cs typeface="Arial" panose="020B0604020202020204" pitchFamily="34" charset="0"/>
              </a:rPr>
              <a:t>’ or ‘menopause transition’)</a:t>
            </a:r>
          </a:p>
          <a:p>
            <a:endParaRPr lang="en-GB" sz="2600" dirty="0">
              <a:latin typeface="Arial" panose="020B0604020202020204" pitchFamily="34" charset="0"/>
              <a:cs typeface="Arial" panose="020B0604020202020204" pitchFamily="34" charset="0"/>
            </a:endParaRPr>
          </a:p>
          <a:p>
            <a:r>
              <a:rPr lang="en-GB" sz="2600" dirty="0">
                <a:solidFill>
                  <a:schemeClr val="tx1">
                    <a:lumMod val="85000"/>
                    <a:lumOff val="15000"/>
                  </a:schemeClr>
                </a:solidFill>
                <a:latin typeface="Arial" panose="020B0604020202020204" pitchFamily="34" charset="0"/>
                <a:cs typeface="Arial" panose="020B0604020202020204" pitchFamily="34" charset="0"/>
              </a:rPr>
              <a:t>Symptoms may continue long after the menopause. This time of life is known as the ‘</a:t>
            </a:r>
            <a:r>
              <a:rPr lang="en-GB" sz="2600" b="1" dirty="0">
                <a:solidFill>
                  <a:schemeClr val="tx1">
                    <a:lumMod val="85000"/>
                    <a:lumOff val="15000"/>
                  </a:schemeClr>
                </a:solidFill>
                <a:latin typeface="Arial" panose="020B0604020202020204" pitchFamily="34" charset="0"/>
                <a:cs typeface="Arial" panose="020B0604020202020204" pitchFamily="34" charset="0"/>
              </a:rPr>
              <a:t>post-menopause</a:t>
            </a:r>
            <a:r>
              <a:rPr lang="en-GB" sz="2600" dirty="0">
                <a:solidFill>
                  <a:schemeClr val="tx1">
                    <a:lumMod val="85000"/>
                    <a:lumOff val="15000"/>
                  </a:schemeClr>
                </a:solidFill>
                <a:latin typeface="Arial" panose="020B0604020202020204" pitchFamily="34" charset="0"/>
                <a:cs typeface="Arial" panose="020B0604020202020204" pitchFamily="34" charset="0"/>
              </a:rPr>
              <a:t>’ </a:t>
            </a:r>
          </a:p>
          <a:p>
            <a:endParaRPr lang="en-GB" sz="2800" dirty="0">
              <a:solidFill>
                <a:srgbClr val="FF0000"/>
              </a:solidFill>
              <a:latin typeface="Arial" panose="020B0604020202020204" pitchFamily="34" charset="0"/>
              <a:cs typeface="Arial" panose="020B0604020202020204" pitchFamily="34" charset="0"/>
            </a:endParaRPr>
          </a:p>
          <a:p>
            <a:r>
              <a:rPr lang="en-GB" sz="2200" i="1" dirty="0">
                <a:solidFill>
                  <a:srgbClr val="7030A0"/>
                </a:solidFill>
                <a:latin typeface="Arial" panose="020B0604020202020204" pitchFamily="34" charset="0"/>
                <a:cs typeface="Arial" panose="020B0604020202020204" pitchFamily="34" charset="0"/>
              </a:rPr>
              <a:t>The </a:t>
            </a:r>
            <a:r>
              <a:rPr lang="en-GB" sz="2200" b="1" i="1" dirty="0">
                <a:solidFill>
                  <a:srgbClr val="7030A0"/>
                </a:solidFill>
                <a:latin typeface="Arial" panose="020B0604020202020204" pitchFamily="34" charset="0"/>
                <a:cs typeface="Arial" panose="020B0604020202020204" pitchFamily="34" charset="0"/>
              </a:rPr>
              <a:t>menopause</a:t>
            </a:r>
            <a:r>
              <a:rPr lang="en-GB" sz="2200" i="1" dirty="0">
                <a:solidFill>
                  <a:srgbClr val="7030A0"/>
                </a:solidFill>
                <a:latin typeface="Arial" panose="020B0604020202020204" pitchFamily="34" charset="0"/>
                <a:cs typeface="Arial" panose="020B0604020202020204" pitchFamily="34" charset="0"/>
              </a:rPr>
              <a:t> is the time when a woman stops having periods and can no longer get pregnant naturally. The ovaries stop releasing eggs and no longer produce the hormones oestrogen and progesterone. </a:t>
            </a:r>
          </a:p>
          <a:p>
            <a:endParaRPr lang="en-GB" sz="2800" dirty="0">
              <a:solidFill>
                <a:schemeClr val="accent1">
                  <a:lumMod val="75000"/>
                </a:schemeClr>
              </a:solidFill>
            </a:endParaRPr>
          </a:p>
          <a:p>
            <a:endParaRPr lang="en-GB" sz="2800" dirty="0">
              <a:solidFill>
                <a:schemeClr val="accent1">
                  <a:lumMod val="75000"/>
                </a:schemeClr>
              </a:solidFill>
            </a:endParaRPr>
          </a:p>
          <a:p>
            <a:endParaRPr lang="en-GB" sz="2800" dirty="0">
              <a:solidFill>
                <a:schemeClr val="accent1">
                  <a:lumMod val="75000"/>
                </a:schemeClr>
              </a:solidFill>
            </a:endParaRPr>
          </a:p>
          <a:p>
            <a:endParaRPr lang="en-GB" sz="2800" dirty="0">
              <a:solidFill>
                <a:schemeClr val="accent1">
                  <a:lumMod val="75000"/>
                </a:schemeClr>
              </a:solidFill>
            </a:endParaRPr>
          </a:p>
          <a:p>
            <a:endParaRPr lang="en-GB" sz="2800" dirty="0">
              <a:solidFill>
                <a:schemeClr val="accent1">
                  <a:lumMod val="75000"/>
                </a:schemeClr>
              </a:solidFill>
            </a:endParaRPr>
          </a:p>
          <a:p>
            <a:endParaRPr lang="en-GB" sz="2800" dirty="0"/>
          </a:p>
          <a:p>
            <a:endParaRPr lang="en-GB" sz="2800" dirty="0"/>
          </a:p>
          <a:p>
            <a:endParaRPr lang="en-GB" sz="2800" dirty="0">
              <a:solidFill>
                <a:schemeClr val="accent1">
                  <a:lumMod val="75000"/>
                </a:schemeClr>
              </a:solidFill>
            </a:endParaRPr>
          </a:p>
        </p:txBody>
      </p:sp>
      <p:pic>
        <p:nvPicPr>
          <p:cNvPr id="13" name="Audio 12">
            <a:hlinkClick r:id="" action="ppaction://media"/>
            <a:extLst>
              <a:ext uri="{FF2B5EF4-FFF2-40B4-BE49-F238E27FC236}">
                <a16:creationId xmlns:a16="http://schemas.microsoft.com/office/drawing/2014/main" id="{C1A96D5B-2604-F3ED-AA3A-3852EB8339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3" name="Rectangle 2">
            <a:extLst>
              <a:ext uri="{FF2B5EF4-FFF2-40B4-BE49-F238E27FC236}">
                <a16:creationId xmlns:a16="http://schemas.microsoft.com/office/drawing/2014/main" id="{455755D5-9A4A-5F48-DF31-E4E4C5920565}"/>
              </a:ext>
            </a:extLst>
          </p:cNvPr>
          <p:cNvSpPr/>
          <p:nvPr/>
        </p:nvSpPr>
        <p:spPr>
          <a:xfrm>
            <a:off x="489331" y="343673"/>
            <a:ext cx="8139379" cy="1271117"/>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3600" b="0" i="0" u="none" strike="noStrike" kern="10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rPr>
              <a:t>Facts about the menopause and the perimenopause</a:t>
            </a:r>
            <a:endParaRPr kumimoji="0" lang="en-GB" sz="1100" b="0" i="0" u="none" strike="noStrike" kern="10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A2701BB-32EC-7FAD-C2B8-F2C9C614EF43}"/>
              </a:ext>
            </a:extLst>
          </p:cNvPr>
          <p:cNvPicPr>
            <a:picLocks noChangeAspect="1"/>
          </p:cNvPicPr>
          <p:nvPr/>
        </p:nvPicPr>
        <p:blipFill>
          <a:blip r:embed="rId6"/>
          <a:stretch>
            <a:fillRect/>
          </a:stretch>
        </p:blipFill>
        <p:spPr>
          <a:xfrm>
            <a:off x="10661515" y="293335"/>
            <a:ext cx="1041154" cy="788753"/>
          </a:xfrm>
          <a:prstGeom prst="rect">
            <a:avLst/>
          </a:prstGeom>
        </p:spPr>
      </p:pic>
    </p:spTree>
    <p:extLst>
      <p:ext uri="{BB962C8B-B14F-4D97-AF65-F5344CB8AC3E}">
        <p14:creationId xmlns:p14="http://schemas.microsoft.com/office/powerpoint/2010/main" val="3706730991"/>
      </p:ext>
    </p:extLst>
  </p:cSld>
  <p:clrMapOvr>
    <a:masterClrMapping/>
  </p:clrMapOvr>
  <mc:AlternateContent xmlns:mc="http://schemas.openxmlformats.org/markup-compatibility/2006" xmlns:p14="http://schemas.microsoft.com/office/powerpoint/2010/main">
    <mc:Choice Requires="p14">
      <p:transition spd="slow" p14:dur="2000" advTm="78141"/>
    </mc:Choice>
    <mc:Fallback xmlns="">
      <p:transition spd="slow" advTm="7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016" y="4806836"/>
            <a:ext cx="11284358" cy="1200329"/>
          </a:xfrm>
          <a:prstGeom prst="rect">
            <a:avLst/>
          </a:prstGeom>
        </p:spPr>
        <p:txBody>
          <a:bodyPr wrap="square">
            <a:spAutoFit/>
          </a:bodyPr>
          <a:lstStyle/>
          <a:p>
            <a:r>
              <a:rPr lang="en-GB" sz="3600" baseline="30000" dirty="0">
                <a:solidFill>
                  <a:srgbClr val="000000"/>
                </a:solidFill>
                <a:latin typeface="Arial" panose="020B0604020202020204" pitchFamily="34" charset="0"/>
                <a:cs typeface="Arial" panose="020B0604020202020204" pitchFamily="34" charset="0"/>
              </a:rPr>
              <a:t>This does not apply to all women e.g. those who are not having periods due to certain types of contraception, or who have had a hysterectomy, when symptoms are used to make the diagnosis.</a:t>
            </a:r>
          </a:p>
        </p:txBody>
      </p:sp>
      <p:pic>
        <p:nvPicPr>
          <p:cNvPr id="11" name="Audio 10">
            <a:hlinkClick r:id="" action="ppaction://media"/>
            <a:extLst>
              <a:ext uri="{FF2B5EF4-FFF2-40B4-BE49-F238E27FC236}">
                <a16:creationId xmlns:a16="http://schemas.microsoft.com/office/drawing/2014/main" id="{C7FA05E7-3096-90F5-C529-AF53FA0448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6" name="Arrow: Down 5">
            <a:extLst>
              <a:ext uri="{FF2B5EF4-FFF2-40B4-BE49-F238E27FC236}">
                <a16:creationId xmlns:a16="http://schemas.microsoft.com/office/drawing/2014/main" id="{20196318-9BA8-3D35-04A2-BDCE75AA44CD}"/>
              </a:ext>
            </a:extLst>
          </p:cNvPr>
          <p:cNvSpPr/>
          <p:nvPr/>
        </p:nvSpPr>
        <p:spPr>
          <a:xfrm>
            <a:off x="7884872" y="2223105"/>
            <a:ext cx="45719" cy="156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Arrow: Up 6">
            <a:extLst>
              <a:ext uri="{FF2B5EF4-FFF2-40B4-BE49-F238E27FC236}">
                <a16:creationId xmlns:a16="http://schemas.microsoft.com/office/drawing/2014/main" id="{0D83450E-FB52-5F62-8BAE-7B9A8575CCA8}"/>
              </a:ext>
            </a:extLst>
          </p:cNvPr>
          <p:cNvSpPr/>
          <p:nvPr/>
        </p:nvSpPr>
        <p:spPr>
          <a:xfrm>
            <a:off x="5781640" y="3725706"/>
            <a:ext cx="46038"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Arrow: Up 7">
            <a:extLst>
              <a:ext uri="{FF2B5EF4-FFF2-40B4-BE49-F238E27FC236}">
                <a16:creationId xmlns:a16="http://schemas.microsoft.com/office/drawing/2014/main" id="{D2A71884-9DD9-DC44-E63D-2ADE34854AB3}"/>
              </a:ext>
            </a:extLst>
          </p:cNvPr>
          <p:cNvSpPr/>
          <p:nvPr/>
        </p:nvSpPr>
        <p:spPr>
          <a:xfrm>
            <a:off x="7884553" y="3681210"/>
            <a:ext cx="46038" cy="381000"/>
          </a:xfrm>
          <a:prstGeom prst="up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TextBox 9">
            <a:extLst>
              <a:ext uri="{FF2B5EF4-FFF2-40B4-BE49-F238E27FC236}">
                <a16:creationId xmlns:a16="http://schemas.microsoft.com/office/drawing/2014/main" id="{181A0AB6-BFFE-9DC1-32B8-CFB0D83DD1F9}"/>
              </a:ext>
            </a:extLst>
          </p:cNvPr>
          <p:cNvSpPr txBox="1"/>
          <p:nvPr/>
        </p:nvSpPr>
        <p:spPr>
          <a:xfrm>
            <a:off x="6177403" y="3850067"/>
            <a:ext cx="1408079"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12 months </a:t>
            </a:r>
            <a:endParaRPr lang="en-GB" dirty="0"/>
          </a:p>
        </p:txBody>
      </p:sp>
      <p:sp>
        <p:nvSpPr>
          <p:cNvPr id="13" name="TextBox 12">
            <a:extLst>
              <a:ext uri="{FF2B5EF4-FFF2-40B4-BE49-F238E27FC236}">
                <a16:creationId xmlns:a16="http://schemas.microsoft.com/office/drawing/2014/main" id="{51311080-A130-71DC-13C9-49370B729716}"/>
              </a:ext>
            </a:extLst>
          </p:cNvPr>
          <p:cNvSpPr txBox="1"/>
          <p:nvPr/>
        </p:nvSpPr>
        <p:spPr>
          <a:xfrm>
            <a:off x="5280412" y="4139218"/>
            <a:ext cx="6094378" cy="400110"/>
          </a:xfrm>
          <a:prstGeom prst="rect">
            <a:avLst/>
          </a:prstGeom>
          <a:noFill/>
        </p:spPr>
        <p:txBody>
          <a:bodyPr wrap="square">
            <a:spAutoFit/>
          </a:bodyPr>
          <a:lstStyle/>
          <a:p>
            <a:r>
              <a:rPr lang="en-GB" sz="2000" dirty="0">
                <a:effectLst/>
                <a:latin typeface="Arial" panose="020B0604020202020204" pitchFamily="34" charset="0"/>
                <a:ea typeface="Calibri" panose="020F0502020204030204" pitchFamily="34" charset="0"/>
              </a:rPr>
              <a:t>Last period</a:t>
            </a:r>
            <a:endParaRPr lang="en-GB" dirty="0"/>
          </a:p>
        </p:txBody>
      </p:sp>
      <p:graphicFrame>
        <p:nvGraphicFramePr>
          <p:cNvPr id="16" name="Table 15">
            <a:extLst>
              <a:ext uri="{FF2B5EF4-FFF2-40B4-BE49-F238E27FC236}">
                <a16:creationId xmlns:a16="http://schemas.microsoft.com/office/drawing/2014/main" id="{DC0AA34A-C3D1-E932-BFB8-5545EE45B43D}"/>
              </a:ext>
            </a:extLst>
          </p:cNvPr>
          <p:cNvGraphicFramePr>
            <a:graphicFrameLocks noGrp="1"/>
          </p:cNvGraphicFramePr>
          <p:nvPr>
            <p:extLst>
              <p:ext uri="{D42A27DB-BD31-4B8C-83A1-F6EECF244321}">
                <p14:modId xmlns:p14="http://schemas.microsoft.com/office/powerpoint/2010/main" val="4275367728"/>
              </p:ext>
            </p:extLst>
          </p:nvPr>
        </p:nvGraphicFramePr>
        <p:xfrm>
          <a:off x="356336" y="1342229"/>
          <a:ext cx="11284358" cy="2266125"/>
        </p:xfrm>
        <a:graphic>
          <a:graphicData uri="http://schemas.openxmlformats.org/drawingml/2006/table">
            <a:tbl>
              <a:tblPr firstRow="1" firstCol="1" bandRow="1"/>
              <a:tblGrid>
                <a:gridCol w="4980835">
                  <a:extLst>
                    <a:ext uri="{9D8B030D-6E8A-4147-A177-3AD203B41FA5}">
                      <a16:colId xmlns:a16="http://schemas.microsoft.com/office/drawing/2014/main" val="3589563735"/>
                    </a:ext>
                  </a:extLst>
                </a:gridCol>
                <a:gridCol w="2577830">
                  <a:extLst>
                    <a:ext uri="{9D8B030D-6E8A-4147-A177-3AD203B41FA5}">
                      <a16:colId xmlns:a16="http://schemas.microsoft.com/office/drawing/2014/main" val="3864306375"/>
                    </a:ext>
                  </a:extLst>
                </a:gridCol>
                <a:gridCol w="3725693">
                  <a:extLst>
                    <a:ext uri="{9D8B030D-6E8A-4147-A177-3AD203B41FA5}">
                      <a16:colId xmlns:a16="http://schemas.microsoft.com/office/drawing/2014/main" val="725432830"/>
                    </a:ext>
                  </a:extLst>
                </a:gridCol>
              </a:tblGrid>
              <a:tr h="387820">
                <a:tc>
                  <a:txBody>
                    <a:bodyPr/>
                    <a:lstStyle/>
                    <a:p>
                      <a:pPr algn="ctr">
                        <a:lnSpc>
                          <a:spcPct val="107000"/>
                        </a:lnSpc>
                        <a:spcAft>
                          <a:spcPts val="800"/>
                        </a:spcAft>
                      </a:pPr>
                      <a:r>
                        <a:rPr lang="en-GB" sz="28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 typical menopause timeline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gridSpan="2">
                  <a:txBody>
                    <a:bodyPr/>
                    <a:lstStyle/>
                    <a:p>
                      <a:pPr algn="ctr">
                        <a:lnSpc>
                          <a:spcPct val="107000"/>
                        </a:lnSpc>
                        <a:spcAft>
                          <a:spcPts val="800"/>
                        </a:spcAf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Menopause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kern="100" dirty="0">
                          <a:effectLst/>
                          <a:latin typeface="Arial" panose="020B0604020202020204" pitchFamily="34" charset="0"/>
                          <a:ea typeface="Calibri" panose="020F0502020204030204" pitchFamily="34" charset="0"/>
                          <a:cs typeface="Times New Roman" panose="02020603050405020304" pitchFamily="18" charset="0"/>
                        </a:rPr>
                        <a:t>12 months after your periods stop</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297985028"/>
                  </a:ext>
                </a:extLst>
              </a:tr>
              <a:tr h="0">
                <a:tc>
                  <a:txBody>
                    <a:bodyPr/>
                    <a:lstStyle/>
                    <a:p>
                      <a:pPr algn="ctr">
                        <a:lnSpc>
                          <a:spcPct val="107000"/>
                        </a:lnSpc>
                        <a:spcAft>
                          <a:spcPts val="800"/>
                        </a:spcAft>
                      </a:pPr>
                      <a:r>
                        <a:rPr lang="en-GB" sz="28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Regular periods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80CA"/>
                    </a:solidFill>
                  </a:tcPr>
                </a:tc>
                <a:tc>
                  <a:txBody>
                    <a:bodyPr/>
                    <a:lstStyle/>
                    <a:p>
                      <a:pPr algn="ctr">
                        <a:lnSpc>
                          <a:spcPct val="107000"/>
                        </a:lnSpc>
                        <a:spcAft>
                          <a:spcPts val="800"/>
                        </a:spcAft>
                      </a:pPr>
                      <a:r>
                        <a:rPr lang="en-GB" sz="20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Perimenopause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Change in periods, menopausal symptoms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07000"/>
                        </a:lnSpc>
                        <a:spcAft>
                          <a:spcPts val="800"/>
                        </a:spcAft>
                      </a:pPr>
                      <a:r>
                        <a:rPr lang="en-GB" sz="20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Postmenopause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 further periods,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symptoms may persist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4233658608"/>
                  </a:ext>
                </a:extLst>
              </a:tr>
            </a:tbl>
          </a:graphicData>
        </a:graphic>
      </p:graphicFrame>
      <p:sp>
        <p:nvSpPr>
          <p:cNvPr id="17" name="Minus Sign 16">
            <a:extLst>
              <a:ext uri="{FF2B5EF4-FFF2-40B4-BE49-F238E27FC236}">
                <a16:creationId xmlns:a16="http://schemas.microsoft.com/office/drawing/2014/main" id="{EDC14566-2ACF-53D4-4427-50AC6AC4170B}"/>
              </a:ext>
            </a:extLst>
          </p:cNvPr>
          <p:cNvSpPr/>
          <p:nvPr/>
        </p:nvSpPr>
        <p:spPr>
          <a:xfrm>
            <a:off x="7424573" y="4047150"/>
            <a:ext cx="582319" cy="879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Minus Sign 17">
            <a:extLst>
              <a:ext uri="{FF2B5EF4-FFF2-40B4-BE49-F238E27FC236}">
                <a16:creationId xmlns:a16="http://schemas.microsoft.com/office/drawing/2014/main" id="{EBC70BAA-3A08-CA23-DB99-D590B421562A}"/>
              </a:ext>
            </a:extLst>
          </p:cNvPr>
          <p:cNvSpPr/>
          <p:nvPr/>
        </p:nvSpPr>
        <p:spPr>
          <a:xfrm>
            <a:off x="5755993" y="4070988"/>
            <a:ext cx="485043" cy="663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4158B77-DFE0-8922-EC32-B80118CB1DA7}"/>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690698" y="239330"/>
            <a:ext cx="1001461" cy="756398"/>
          </a:xfrm>
          <a:prstGeom prst="rect">
            <a:avLst/>
          </a:prstGeom>
          <a:noFill/>
          <a:ln>
            <a:noFill/>
          </a:ln>
        </p:spPr>
      </p:pic>
      <p:sp>
        <p:nvSpPr>
          <p:cNvPr id="22" name="Rectangle 21">
            <a:extLst>
              <a:ext uri="{FF2B5EF4-FFF2-40B4-BE49-F238E27FC236}">
                <a16:creationId xmlns:a16="http://schemas.microsoft.com/office/drawing/2014/main" id="{9B800BC3-58BB-B781-665D-FDA1E09D33BE}"/>
              </a:ext>
            </a:extLst>
          </p:cNvPr>
          <p:cNvSpPr/>
          <p:nvPr/>
        </p:nvSpPr>
        <p:spPr>
          <a:xfrm>
            <a:off x="489331" y="343673"/>
            <a:ext cx="4613281" cy="697187"/>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3600" b="0" i="0" u="none" strike="noStrike" kern="10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rPr>
              <a:t>Menopause timeline</a:t>
            </a:r>
            <a:endParaRPr kumimoji="0" lang="en-GB" sz="1100" b="0" i="0" u="none" strike="noStrike" kern="10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5869245"/>
      </p:ext>
    </p:extLst>
  </p:cSld>
  <p:clrMapOvr>
    <a:masterClrMapping/>
  </p:clrMapOvr>
  <mc:AlternateContent xmlns:mc="http://schemas.openxmlformats.org/markup-compatibility/2006" xmlns:p14="http://schemas.microsoft.com/office/powerpoint/2010/main">
    <mc:Choice Requires="p14">
      <p:transition spd="slow" p14:dur="2000" advTm="25412"/>
    </mc:Choice>
    <mc:Fallback xmlns="">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5149FCD-97AB-DD25-CE48-77574B016B1A}"/>
              </a:ext>
            </a:extLst>
          </p:cNvPr>
          <p:cNvGraphicFramePr/>
          <p:nvPr>
            <p:extLst>
              <p:ext uri="{D42A27DB-BD31-4B8C-83A1-F6EECF244321}">
                <p14:modId xmlns:p14="http://schemas.microsoft.com/office/powerpoint/2010/main" val="3306355029"/>
              </p:ext>
            </p:extLst>
          </p:nvPr>
        </p:nvGraphicFramePr>
        <p:xfrm>
          <a:off x="369651" y="1332689"/>
          <a:ext cx="11439728" cy="25659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a:extLst>
              <a:ext uri="{FF2B5EF4-FFF2-40B4-BE49-F238E27FC236}">
                <a16:creationId xmlns:a16="http://schemas.microsoft.com/office/drawing/2014/main" id="{20704986-3333-785E-F3D3-81598CAF7F73}"/>
              </a:ext>
            </a:extLst>
          </p:cNvPr>
          <p:cNvGraphicFramePr/>
          <p:nvPr>
            <p:extLst>
              <p:ext uri="{D42A27DB-BD31-4B8C-83A1-F6EECF244321}">
                <p14:modId xmlns:p14="http://schemas.microsoft.com/office/powerpoint/2010/main" val="1548825417"/>
              </p:ext>
            </p:extLst>
          </p:nvPr>
        </p:nvGraphicFramePr>
        <p:xfrm>
          <a:off x="838199" y="3998068"/>
          <a:ext cx="10582276" cy="222810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3" name="Audio 12">
            <a:hlinkClick r:id="" action="ppaction://media"/>
            <a:extLst>
              <a:ext uri="{FF2B5EF4-FFF2-40B4-BE49-F238E27FC236}">
                <a16:creationId xmlns:a16="http://schemas.microsoft.com/office/drawing/2014/main" id="{E829961F-1929-38D7-B88D-B84946424EB3}"/>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61075" t="-161075" r="-161075" b="-161075"/>
          <a:stretch>
            <a:fillRect/>
          </a:stretch>
        </p:blipFill>
        <p:spPr>
          <a:xfrm>
            <a:off x="10052304" y="4718304"/>
            <a:ext cx="2057400" cy="2057400"/>
          </a:xfrm>
          <a:prstGeom prst="ellipse">
            <a:avLst/>
          </a:prstGeom>
        </p:spPr>
      </p:pic>
      <p:sp>
        <p:nvSpPr>
          <p:cNvPr id="2" name="Rectangle 1">
            <a:extLst>
              <a:ext uri="{FF2B5EF4-FFF2-40B4-BE49-F238E27FC236}">
                <a16:creationId xmlns:a16="http://schemas.microsoft.com/office/drawing/2014/main" id="{455755D5-9A4A-5F48-DF31-E4E4C5920565}"/>
              </a:ext>
            </a:extLst>
          </p:cNvPr>
          <p:cNvSpPr/>
          <p:nvPr/>
        </p:nvSpPr>
        <p:spPr>
          <a:xfrm>
            <a:off x="409474" y="194088"/>
            <a:ext cx="10485506" cy="778483"/>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Evidence on women’s knowledge and experiences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4A9D459-ABC6-ECB8-826F-E64C822140A0}"/>
              </a:ext>
            </a:extLst>
          </p:cNvPr>
          <p:cNvPicPr>
            <a:picLocks noChangeAspect="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1081004" y="207279"/>
            <a:ext cx="809625" cy="611505"/>
          </a:xfrm>
          <a:prstGeom prst="rect">
            <a:avLst/>
          </a:prstGeom>
          <a:noFill/>
          <a:ln>
            <a:noFill/>
          </a:ln>
        </p:spPr>
      </p:pic>
    </p:spTree>
    <p:extLst>
      <p:ext uri="{BB962C8B-B14F-4D97-AF65-F5344CB8AC3E}">
        <p14:creationId xmlns:p14="http://schemas.microsoft.com/office/powerpoint/2010/main" val="176591919"/>
      </p:ext>
    </p:extLst>
  </p:cSld>
  <p:clrMapOvr>
    <a:masterClrMapping/>
  </p:clrMapOvr>
  <mc:AlternateContent xmlns:mc="http://schemas.openxmlformats.org/markup-compatibility/2006" xmlns:p14="http://schemas.microsoft.com/office/powerpoint/2010/main">
    <mc:Choice Requires="p14">
      <p:transition spd="slow" p14:dur="2000" advTm="83767"/>
    </mc:Choice>
    <mc:Fallback xmlns="">
      <p:transition spd="slow" advTm="8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F73530-3784-4446-84D6-411BBBBCB0A3}"/>
              </a:ext>
            </a:extLst>
          </p:cNvPr>
          <p:cNvSpPr>
            <a:spLocks noGrp="1"/>
          </p:cNvSpPr>
          <p:nvPr>
            <p:ph sz="quarter" idx="10"/>
          </p:nvPr>
        </p:nvSpPr>
        <p:spPr>
          <a:xfrm>
            <a:off x="506028" y="1399593"/>
            <a:ext cx="8404508" cy="4655975"/>
          </a:xfrm>
        </p:spPr>
        <p:txBody>
          <a:bodyPr>
            <a:normAutofit/>
          </a:bodyPr>
          <a:lstStyle/>
          <a:p>
            <a:pPr marL="0" indent="0">
              <a:buNone/>
            </a:pPr>
            <a:r>
              <a:rPr lang="en-GB" sz="2400" b="1" dirty="0">
                <a:solidFill>
                  <a:schemeClr val="tx1">
                    <a:lumMod val="85000"/>
                    <a:lumOff val="15000"/>
                  </a:schemeClr>
                </a:solidFill>
              </a:rPr>
              <a:t>Without knowledge or training, menopause is usually assumed as follows: </a:t>
            </a:r>
          </a:p>
          <a:p>
            <a:r>
              <a:rPr lang="en-GB" sz="2400" dirty="0">
                <a:solidFill>
                  <a:schemeClr val="tx1">
                    <a:lumMod val="85000"/>
                    <a:lumOff val="15000"/>
                  </a:schemeClr>
                </a:solidFill>
              </a:rPr>
              <a:t>Applies to mature/old women having ‘hot flushes’</a:t>
            </a:r>
          </a:p>
          <a:p>
            <a:r>
              <a:rPr lang="en-GB" sz="2400" dirty="0">
                <a:solidFill>
                  <a:schemeClr val="tx1">
                    <a:lumMod val="85000"/>
                    <a:lumOff val="15000"/>
                  </a:schemeClr>
                </a:solidFill>
              </a:rPr>
              <a:t>Grumpiness</a:t>
            </a:r>
          </a:p>
          <a:p>
            <a:r>
              <a:rPr lang="en-GB" sz="2400" dirty="0">
                <a:solidFill>
                  <a:schemeClr val="tx1">
                    <a:lumMod val="85000"/>
                    <a:lumOff val="15000"/>
                  </a:schemeClr>
                </a:solidFill>
              </a:rPr>
              <a:t>Moodiness</a:t>
            </a:r>
          </a:p>
          <a:p>
            <a:r>
              <a:rPr lang="en-GB" sz="2400" dirty="0">
                <a:solidFill>
                  <a:schemeClr val="tx1">
                    <a:lumMod val="85000"/>
                    <a:lumOff val="15000"/>
                  </a:schemeClr>
                </a:solidFill>
              </a:rPr>
              <a:t>‘the Change’</a:t>
            </a:r>
          </a:p>
          <a:p>
            <a:pPr marL="0" indent="0">
              <a:buNone/>
            </a:pPr>
            <a:r>
              <a:rPr lang="en-GB" sz="2400" b="1" dirty="0">
                <a:solidFill>
                  <a:schemeClr val="tx1">
                    <a:lumMod val="85000"/>
                    <a:lumOff val="15000"/>
                  </a:schemeClr>
                </a:solidFill>
              </a:rPr>
              <a:t>It largely isn’t well understood ..</a:t>
            </a:r>
          </a:p>
          <a:p>
            <a:pPr marL="0" indent="0">
              <a:buNone/>
            </a:pPr>
            <a:endParaRPr lang="en-GB" sz="2400" b="1" dirty="0">
              <a:solidFill>
                <a:schemeClr val="tx1">
                  <a:lumMod val="85000"/>
                  <a:lumOff val="15000"/>
                </a:schemeClr>
              </a:solidFill>
            </a:endParaRPr>
          </a:p>
          <a:p>
            <a:pPr marL="0" indent="0">
              <a:buNone/>
            </a:pPr>
            <a:r>
              <a:rPr lang="en-GB" sz="2400" b="1" dirty="0">
                <a:solidFill>
                  <a:schemeClr val="tx1">
                    <a:lumMod val="85000"/>
                    <a:lumOff val="15000"/>
                  </a:schemeClr>
                </a:solidFill>
              </a:rPr>
              <a:t>Good menopause care plays a key role in supporting and retaining the dental workforce. </a:t>
            </a:r>
          </a:p>
        </p:txBody>
      </p:sp>
      <p:pic>
        <p:nvPicPr>
          <p:cNvPr id="6146" name="Picture 2" descr="Related image">
            <a:extLst>
              <a:ext uri="{FF2B5EF4-FFF2-40B4-BE49-F238E27FC236}">
                <a16:creationId xmlns:a16="http://schemas.microsoft.com/office/drawing/2014/main" id="{8C65026E-0989-4990-9EEA-DC2265893C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88341" y="3068510"/>
            <a:ext cx="3364764" cy="2389897"/>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63200805-03AF-4085-8662-F77DFFA13C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7" name="Rectangle 6">
            <a:extLst>
              <a:ext uri="{FF2B5EF4-FFF2-40B4-BE49-F238E27FC236}">
                <a16:creationId xmlns:a16="http://schemas.microsoft.com/office/drawing/2014/main" id="{455755D5-9A4A-5F48-DF31-E4E4C5920565}"/>
              </a:ext>
            </a:extLst>
          </p:cNvPr>
          <p:cNvSpPr/>
          <p:nvPr/>
        </p:nvSpPr>
        <p:spPr>
          <a:xfrm>
            <a:off x="506028" y="327670"/>
            <a:ext cx="7645751" cy="794052"/>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kern="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How is the menopause understood?</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17AE1C8-CD49-7267-C060-A5F6F116AC3C}"/>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19881" y="327670"/>
            <a:ext cx="966091" cy="729683"/>
          </a:xfrm>
          <a:prstGeom prst="rect">
            <a:avLst/>
          </a:prstGeom>
          <a:noFill/>
          <a:ln>
            <a:noFill/>
          </a:ln>
        </p:spPr>
      </p:pic>
    </p:spTree>
    <p:extLst>
      <p:ext uri="{BB962C8B-B14F-4D97-AF65-F5344CB8AC3E}">
        <p14:creationId xmlns:p14="http://schemas.microsoft.com/office/powerpoint/2010/main" val="993313252"/>
      </p:ext>
    </p:extLst>
  </p:cSld>
  <p:clrMapOvr>
    <a:masterClrMapping/>
  </p:clrMapOvr>
  <mc:AlternateContent xmlns:mc="http://schemas.openxmlformats.org/markup-compatibility/2006" xmlns:p14="http://schemas.microsoft.com/office/powerpoint/2010/main">
    <mc:Choice Requires="p14">
      <p:transition spd="slow" p14:dur="2000" advTm="25139"/>
    </mc:Choice>
    <mc:Fallback xmlns="">
      <p:transition spd="slow" advTm="2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CFB804-4BBD-4433-AA13-7688D1652640}"/>
              </a:ext>
            </a:extLst>
          </p:cNvPr>
          <p:cNvSpPr txBox="1"/>
          <p:nvPr/>
        </p:nvSpPr>
        <p:spPr>
          <a:xfrm>
            <a:off x="304800" y="1303848"/>
            <a:ext cx="11804904" cy="6186309"/>
          </a:xfrm>
          <a:prstGeom prst="rect">
            <a:avLst/>
          </a:prstGeom>
          <a:noFill/>
        </p:spPr>
        <p:txBody>
          <a:bodyPr wrap="square" rtlCol="0">
            <a:spAutoFit/>
          </a:bodyPr>
          <a:lstStyle/>
          <a:p>
            <a:pPr marL="342900" indent="-342900">
              <a:buFont typeface="Arial" panose="020B0604020202020204" pitchFamily="34" charset="0"/>
              <a:buChar char="•"/>
            </a:pPr>
            <a:r>
              <a:rPr lang="en-GB" sz="2200" b="1" dirty="0">
                <a:solidFill>
                  <a:srgbClr val="005EB8"/>
                </a:solidFill>
                <a:latin typeface="Arial" panose="020B0604020202020204" pitchFamily="34" charset="0"/>
                <a:cs typeface="Arial" panose="020B0604020202020204" pitchFamily="34" charset="0"/>
              </a:rPr>
              <a:t>Women make up 51% of the population</a:t>
            </a:r>
          </a:p>
          <a:p>
            <a:pPr indent="-342900">
              <a:buFont typeface="Arial" panose="020B0604020202020204" pitchFamily="34" charset="0"/>
              <a:buChar char="•"/>
            </a:pPr>
            <a:r>
              <a:rPr lang="en-GB" sz="2400" b="1" dirty="0">
                <a:solidFill>
                  <a:schemeClr val="tx1">
                    <a:lumMod val="85000"/>
                    <a:lumOff val="15000"/>
                  </a:schemeClr>
                </a:solidFill>
                <a:latin typeface="Arial" panose="020B0604020202020204" pitchFamily="34" charset="0"/>
                <a:cs typeface="Arial" panose="020B0604020202020204" pitchFamily="34" charset="0"/>
              </a:rPr>
              <a:t>On average, c.400,000 women start the menopause transition each year.</a:t>
            </a:r>
          </a:p>
          <a:p>
            <a:endParaRPr lang="en-GB" sz="1200" b="1" dirty="0">
              <a:solidFill>
                <a:srgbClr val="005EB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b="1" dirty="0">
                <a:solidFill>
                  <a:srgbClr val="005EB8"/>
                </a:solidFill>
                <a:latin typeface="Arial" panose="020B0604020202020204" pitchFamily="34" charset="0"/>
                <a:cs typeface="Arial" panose="020B0604020202020204" pitchFamily="34" charset="0"/>
              </a:rPr>
              <a:t>Menopause affects most women between the ages of 45 and 55 years </a:t>
            </a:r>
          </a:p>
          <a:p>
            <a:pPr marL="342900" indent="-342900">
              <a:buFont typeface="Arial" panose="020B0604020202020204" pitchFamily="34" charset="0"/>
              <a:buChar char="•"/>
            </a:pPr>
            <a:r>
              <a:rPr lang="en-GB" sz="2400" b="1" dirty="0">
                <a:solidFill>
                  <a:schemeClr val="tx1">
                    <a:lumMod val="85000"/>
                    <a:lumOff val="15000"/>
                  </a:schemeClr>
                </a:solidFill>
                <a:latin typeface="Arial" panose="020B0604020202020204" pitchFamily="34" charset="0"/>
                <a:cs typeface="Arial" panose="020B0604020202020204" pitchFamily="34" charset="0"/>
              </a:rPr>
              <a:t>Average age of onset is 51, so many women therefore enter the menopause at the peak of their productive lives, with an increasing number going through the menopause whilst working</a:t>
            </a:r>
          </a:p>
          <a:p>
            <a:endParaRPr lang="en-GB" sz="1200" b="1" dirty="0">
              <a:solidFill>
                <a:srgbClr val="005EB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b="1" dirty="0">
                <a:solidFill>
                  <a:srgbClr val="005EB8"/>
                </a:solidFill>
                <a:latin typeface="Arial" panose="020B0604020202020204" pitchFamily="34" charset="0"/>
                <a:cs typeface="Arial" panose="020B0604020202020204" pitchFamily="34" charset="0"/>
              </a:rPr>
              <a:t>Approximately 1% of women will experience premature menopause (before 40)</a:t>
            </a:r>
          </a:p>
          <a:p>
            <a:pPr marL="342900" indent="-342900">
              <a:buFont typeface="Arial" panose="020B0604020202020204" pitchFamily="34" charset="0"/>
              <a:buChar char="•"/>
            </a:pPr>
            <a:r>
              <a:rPr lang="en-GB" sz="2400" b="1" dirty="0">
                <a:solidFill>
                  <a:schemeClr val="tx1">
                    <a:lumMod val="85000"/>
                    <a:lumOff val="15000"/>
                  </a:schemeClr>
                </a:solidFill>
                <a:latin typeface="Arial" panose="020B0604020202020204" pitchFamily="34" charset="0"/>
                <a:cs typeface="Arial" panose="020B0604020202020204" pitchFamily="34" charset="0"/>
              </a:rPr>
              <a:t>Approximately 5% of women will experience the menopause early (40 – 45)</a:t>
            </a:r>
          </a:p>
          <a:p>
            <a:endParaRPr lang="en-GB" sz="1200" b="1" dirty="0">
              <a:solidFill>
                <a:srgbClr val="005EB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b="1" dirty="0">
                <a:solidFill>
                  <a:srgbClr val="005EB8"/>
                </a:solidFill>
                <a:latin typeface="Arial" panose="020B0604020202020204" pitchFamily="34" charset="0"/>
                <a:cs typeface="Arial" panose="020B0604020202020204" pitchFamily="34" charset="0"/>
              </a:rPr>
              <a:t>Surgical menopause can happen at any age </a:t>
            </a:r>
          </a:p>
          <a:p>
            <a:pPr marL="342900" indent="-342900">
              <a:buFont typeface="Arial" panose="020B0604020202020204" pitchFamily="34" charset="0"/>
              <a:buChar char="•"/>
            </a:pPr>
            <a:r>
              <a:rPr lang="en-GB" sz="2400" b="1" dirty="0">
                <a:solidFill>
                  <a:schemeClr val="tx1">
                    <a:lumMod val="85000"/>
                    <a:lumOff val="15000"/>
                  </a:schemeClr>
                </a:solidFill>
                <a:latin typeface="Arial" panose="020B0604020202020204" pitchFamily="34" charset="0"/>
                <a:cs typeface="Arial" panose="020B0604020202020204" pitchFamily="34" charset="0"/>
              </a:rPr>
              <a:t>Menopause symptoms usually start a few months or years before periods stop (perimenopause) and can continue for some time afterwards. Symptoms of the perimenopause and menopause are wide ranging and can impact women both physically and psychologically</a:t>
            </a:r>
          </a:p>
          <a:p>
            <a:pPr marL="285750" indent="-285750">
              <a:buFont typeface="Arial" panose="020B0604020202020204" pitchFamily="34" charset="0"/>
              <a:buChar char="•"/>
            </a:pPr>
            <a:endParaRPr lang="en-GB" sz="2200" b="1" dirty="0">
              <a:solidFill>
                <a:srgbClr val="005EB8"/>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200" b="1" dirty="0">
              <a:solidFill>
                <a:srgbClr val="00B050"/>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BC426E11-883B-952F-AB56-061B5FE8DF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2" name="Rectangle 1">
            <a:extLst>
              <a:ext uri="{FF2B5EF4-FFF2-40B4-BE49-F238E27FC236}">
                <a16:creationId xmlns:a16="http://schemas.microsoft.com/office/drawing/2014/main" id="{455755D5-9A4A-5F48-DF31-E4E4C5920565}"/>
              </a:ext>
            </a:extLst>
          </p:cNvPr>
          <p:cNvSpPr/>
          <p:nvPr/>
        </p:nvSpPr>
        <p:spPr>
          <a:xfrm>
            <a:off x="726238" y="252919"/>
            <a:ext cx="2123966" cy="739302"/>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Context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E221134-6AFA-7C8D-4273-9A7E175C284B}"/>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690698" y="252918"/>
            <a:ext cx="997459" cy="753375"/>
          </a:xfrm>
          <a:prstGeom prst="rect">
            <a:avLst/>
          </a:prstGeom>
          <a:noFill/>
          <a:ln>
            <a:noFill/>
          </a:ln>
        </p:spPr>
      </p:pic>
    </p:spTree>
    <p:extLst>
      <p:ext uri="{BB962C8B-B14F-4D97-AF65-F5344CB8AC3E}">
        <p14:creationId xmlns:p14="http://schemas.microsoft.com/office/powerpoint/2010/main" val="1545771310"/>
      </p:ext>
    </p:extLst>
  </p:cSld>
  <p:clrMapOvr>
    <a:masterClrMapping/>
  </p:clrMapOvr>
  <mc:AlternateContent xmlns:mc="http://schemas.openxmlformats.org/markup-compatibility/2006" xmlns:p14="http://schemas.microsoft.com/office/powerpoint/2010/main">
    <mc:Choice Requires="p14">
      <p:transition spd="slow" p14:dur="2000" advTm="85499"/>
    </mc:Choice>
    <mc:Fallback xmlns="">
      <p:transition spd="slow" advTm="8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A1253-C751-46F0-BC45-AB8FA8DEDE03}"/>
              </a:ext>
            </a:extLst>
          </p:cNvPr>
          <p:cNvSpPr txBox="1"/>
          <p:nvPr/>
        </p:nvSpPr>
        <p:spPr>
          <a:xfrm>
            <a:off x="690676" y="1135847"/>
            <a:ext cx="11079792" cy="5078313"/>
          </a:xfrm>
          <a:prstGeom prst="rect">
            <a:avLst/>
          </a:prstGeom>
          <a:noFill/>
        </p:spPr>
        <p:txBody>
          <a:bodyPr wrap="square">
            <a:spAutoFit/>
          </a:bodyPr>
          <a:lstStyle/>
          <a:p>
            <a:pPr marL="285750" indent="-285750">
              <a:buFont typeface="Arial" panose="020B0604020202020204" pitchFamily="34" charset="0"/>
              <a:buChar char="•"/>
            </a:pPr>
            <a:r>
              <a:rPr lang="en-GB" sz="2200" b="1" dirty="0">
                <a:solidFill>
                  <a:srgbClr val="005EB8"/>
                </a:solidFill>
                <a:latin typeface="Arial" panose="020B0604020202020204" pitchFamily="34" charset="0"/>
                <a:cs typeface="Arial" panose="020B0604020202020204" pitchFamily="34" charset="0"/>
              </a:rPr>
              <a:t>1 in 10 women leave their job, when they don’t want to, because of poor menopause support and healthcare provision. (Fawcett national study)</a:t>
            </a:r>
          </a:p>
          <a:p>
            <a:pPr marL="285750" indent="-285750">
              <a:buFont typeface="Arial" panose="020B0604020202020204" pitchFamily="34" charset="0"/>
              <a:buChar char="•"/>
            </a:pPr>
            <a:r>
              <a:rPr lang="en-GB" sz="2400" b="1" dirty="0">
                <a:solidFill>
                  <a:schemeClr val="tx1">
                    <a:lumMod val="85000"/>
                    <a:lumOff val="15000"/>
                  </a:schemeClr>
                </a:solidFill>
                <a:latin typeface="Arial" panose="020B0604020202020204" pitchFamily="34" charset="0"/>
                <a:cs typeface="Arial" panose="020B0604020202020204" pitchFamily="34" charset="0"/>
              </a:rPr>
              <a:t>3 in 5 women experiencing the menopause believe their symptoms have a negative impact on them at work and 1 in 3 said they had been unable to go into work because of their menopause symptoms </a:t>
            </a:r>
          </a:p>
          <a:p>
            <a:endParaRPr lang="en-GB" sz="1400" b="1"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2200" b="1" dirty="0">
                <a:solidFill>
                  <a:srgbClr val="005EB8"/>
                </a:solidFill>
                <a:latin typeface="Arial" panose="020B0604020202020204" pitchFamily="34" charset="0"/>
                <a:cs typeface="Arial" panose="020B0604020202020204" pitchFamily="34" charset="0"/>
              </a:rPr>
              <a:t>Support and understanding from managers and colleagues in the workplace is crucial and can make a huge difference to how a women deals with her menopause at work</a:t>
            </a:r>
          </a:p>
          <a:p>
            <a:pPr marL="285750" indent="-285750">
              <a:buFont typeface="Arial" panose="020B0604020202020204" pitchFamily="34" charset="0"/>
              <a:buChar char="•"/>
            </a:pPr>
            <a:r>
              <a:rPr lang="en-GB" sz="2400" b="1" dirty="0">
                <a:solidFill>
                  <a:schemeClr val="tx1">
                    <a:lumMod val="85000"/>
                    <a:lumOff val="15000"/>
                  </a:schemeClr>
                </a:solidFill>
                <a:latin typeface="Arial" panose="020B0604020202020204" pitchFamily="34" charset="0"/>
                <a:cs typeface="Arial" panose="020B0604020202020204" pitchFamily="34" charset="0"/>
              </a:rPr>
              <a:t>Looking after and supporting women going through the menopause is  key for organisations in order to retain and value your staff</a:t>
            </a:r>
          </a:p>
          <a:p>
            <a:endParaRPr lang="en-GB" sz="1400" b="1" dirty="0">
              <a:solidFill>
                <a:srgbClr val="00B05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b="1" dirty="0">
                <a:solidFill>
                  <a:schemeClr val="accent1"/>
                </a:solidFill>
                <a:latin typeface="Arial" panose="020B0604020202020204" pitchFamily="34" charset="0"/>
                <a:cs typeface="Arial" panose="020B0604020202020204" pitchFamily="34" charset="0"/>
              </a:rPr>
              <a:t>Good menopause care has both direct and indirect impacts on workforce retention and productivity, and ensuring staff get the support they need is an important part of retaining experienced talent and skills</a:t>
            </a:r>
            <a:endParaRPr lang="en-GB" sz="2200" dirty="0">
              <a:solidFill>
                <a:schemeClr val="tx1"/>
              </a:solidFill>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BE88D6E2-CE8A-9B0A-3D27-216F71F2B1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6" name="Rectangle 5">
            <a:extLst>
              <a:ext uri="{FF2B5EF4-FFF2-40B4-BE49-F238E27FC236}">
                <a16:creationId xmlns:a16="http://schemas.microsoft.com/office/drawing/2014/main" id="{3EBC90C3-B2D4-47C2-9D24-48F6F89ECFD3}"/>
              </a:ext>
            </a:extLst>
          </p:cNvPr>
          <p:cNvSpPr/>
          <p:nvPr/>
        </p:nvSpPr>
        <p:spPr>
          <a:xfrm>
            <a:off x="726237" y="252919"/>
            <a:ext cx="5369763" cy="739302"/>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Context continued</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622406"/>
      </p:ext>
    </p:extLst>
  </p:cSld>
  <p:clrMapOvr>
    <a:masterClrMapping/>
  </p:clrMapOvr>
  <mc:AlternateContent xmlns:mc="http://schemas.openxmlformats.org/markup-compatibility/2006" xmlns:p14="http://schemas.microsoft.com/office/powerpoint/2010/main">
    <mc:Choice Requires="p14">
      <p:transition spd="slow" p14:dur="2000" advTm="84334"/>
    </mc:Choice>
    <mc:Fallback xmlns="">
      <p:transition spd="slow" advTm="8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0779F7B9-8C33-45E5-92CD-921A10F48A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9019" y="1876192"/>
            <a:ext cx="9386164" cy="190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a:extLst>
              <a:ext uri="{FF2B5EF4-FFF2-40B4-BE49-F238E27FC236}">
                <a16:creationId xmlns:a16="http://schemas.microsoft.com/office/drawing/2014/main" id="{E3658F7A-A0E3-4686-9188-CEFA58A8437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182" y="3781318"/>
            <a:ext cx="938616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61B3205-2195-4635-AD06-CAC582803381}"/>
              </a:ext>
            </a:extLst>
          </p:cNvPr>
          <p:cNvSpPr txBox="1"/>
          <p:nvPr/>
        </p:nvSpPr>
        <p:spPr>
          <a:xfrm>
            <a:off x="708409" y="1275230"/>
            <a:ext cx="9525737"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88,633 people, 77.2% of the workforce are women</a:t>
            </a:r>
          </a:p>
        </p:txBody>
      </p:sp>
      <p:pic>
        <p:nvPicPr>
          <p:cNvPr id="9" name="Audio 8">
            <a:hlinkClick r:id="" action="ppaction://media"/>
            <a:extLst>
              <a:ext uri="{FF2B5EF4-FFF2-40B4-BE49-F238E27FC236}">
                <a16:creationId xmlns:a16="http://schemas.microsoft.com/office/drawing/2014/main" id="{ADB279D5-5FDF-F498-E689-F0509504DF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
        <p:nvSpPr>
          <p:cNvPr id="6" name="Rectangle 5">
            <a:extLst>
              <a:ext uri="{FF2B5EF4-FFF2-40B4-BE49-F238E27FC236}">
                <a16:creationId xmlns:a16="http://schemas.microsoft.com/office/drawing/2014/main" id="{455755D5-9A4A-5F48-DF31-E4E4C5920565}"/>
              </a:ext>
            </a:extLst>
          </p:cNvPr>
          <p:cNvSpPr/>
          <p:nvPr/>
        </p:nvSpPr>
        <p:spPr>
          <a:xfrm>
            <a:off x="479019" y="289948"/>
            <a:ext cx="8353696" cy="828813"/>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06000"/>
              </a:lnSpc>
              <a:spcAft>
                <a:spcPts val="800"/>
              </a:spcAft>
            </a:pPr>
            <a:r>
              <a:rPr lang="en-GB" sz="3600" kern="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Female Dentists &amp; Dental Professionals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7976742"/>
      </p:ext>
    </p:extLst>
  </p:cSld>
  <p:clrMapOvr>
    <a:masterClrMapping/>
  </p:clrMapOvr>
  <mc:AlternateContent xmlns:mc="http://schemas.openxmlformats.org/markup-compatibility/2006" xmlns:p14="http://schemas.microsoft.com/office/powerpoint/2010/main">
    <mc:Choice Requires="p14">
      <p:transition spd="slow" p14:dur="2000" advTm="17748"/>
    </mc:Choice>
    <mc:Fallback xmlns="">
      <p:transition spd="slow" advTm="1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HSE Theme">
  <a:themeElements>
    <a:clrScheme name="NHS England 2014 v2">
      <a:dk1>
        <a:srgbClr val="000000"/>
      </a:dk1>
      <a:lt1>
        <a:srgbClr val="FFFFFF"/>
      </a:lt1>
      <a:dk2>
        <a:srgbClr val="0072C6"/>
      </a:dk2>
      <a:lt2>
        <a:srgbClr val="808080"/>
      </a:lt2>
      <a:accent1>
        <a:srgbClr val="E2E2E2"/>
      </a:accent1>
      <a:accent2>
        <a:srgbClr val="C5DCDF"/>
      </a:accent2>
      <a:accent3>
        <a:srgbClr val="FFFFFF"/>
      </a:accent3>
      <a:accent4>
        <a:srgbClr val="0072C6"/>
      </a:accent4>
      <a:accent5>
        <a:srgbClr val="003893"/>
      </a:accent5>
      <a:accent6>
        <a:srgbClr val="B2C7CA"/>
      </a:accent6>
      <a:hlink>
        <a:srgbClr val="0072C6"/>
      </a:hlink>
      <a:folHlink>
        <a:srgbClr val="9CBDC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noAutofit/>
      </a:bodyPr>
      <a:lstStyle>
        <a:defPPr marL="0" marR="0" indent="0" algn="ctr" defTabSz="889000" rtl="0" eaLnBrk="1" fontAlgn="base" latinLnBrk="0" hangingPunct="1">
          <a:defRPr kumimoji="0" sz="1400" b="0" i="0" u="none" strike="noStrike" cap="none" normalizeH="0" baseline="0" dirty="0" err="1" smtClean="0">
            <a:solidFill>
              <a:schemeClr val="tx1"/>
            </a:solidFill>
            <a:effectLst/>
            <a:latin typeface="+mn-lt"/>
            <a:cs typeface="+mn-cs"/>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a:defRPr dirty="0" err="1" smtClean="0">
            <a:latin typeface="+mn-lt"/>
          </a:defRPr>
        </a:defPPr>
      </a:lstStyle>
    </a:txDef>
  </a:objectDefaults>
  <a:extraClrSchemeLst>
    <a:extraClrScheme>
      <a:clrScheme name="Letter 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3">
        <a:dk1>
          <a:srgbClr val="000000"/>
        </a:dk1>
        <a:lt1>
          <a:srgbClr val="FFFFFF"/>
        </a:lt1>
        <a:dk2>
          <a:srgbClr val="345782"/>
        </a:dk2>
        <a:lt2>
          <a:srgbClr val="808080"/>
        </a:lt2>
        <a:accent1>
          <a:srgbClr val="E2E2E2"/>
        </a:accent1>
        <a:accent2>
          <a:srgbClr val="C5DCDF"/>
        </a:accent2>
        <a:accent3>
          <a:srgbClr val="FFFFFF"/>
        </a:accent3>
        <a:accent4>
          <a:srgbClr val="000000"/>
        </a:accent4>
        <a:accent5>
          <a:srgbClr val="EEEEEE"/>
        </a:accent5>
        <a:accent6>
          <a:srgbClr val="B2C7CA"/>
        </a:accent6>
        <a:hlink>
          <a:srgbClr val="5D8BA7"/>
        </a:hlink>
        <a:folHlink>
          <a:srgbClr val="9CBD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FB0732E9-280C-4D6B-9111-12ADFDDC1262}" vid="{ED30F6FC-A956-4B86-938D-BB76EA7512E3}"/>
    </a:ext>
  </a:extLst>
</a:theme>
</file>

<file path=ppt/theme/theme3.xml><?xml version="1.0" encoding="utf-8"?>
<a:theme xmlns:a="http://schemas.openxmlformats.org/drawingml/2006/main" name="1_NHSE Theme">
  <a:themeElements>
    <a:clrScheme name="NHS England 2014 v2">
      <a:dk1>
        <a:srgbClr val="000000"/>
      </a:dk1>
      <a:lt1>
        <a:srgbClr val="FFFFFF"/>
      </a:lt1>
      <a:dk2>
        <a:srgbClr val="0072C6"/>
      </a:dk2>
      <a:lt2>
        <a:srgbClr val="808080"/>
      </a:lt2>
      <a:accent1>
        <a:srgbClr val="E2E2E2"/>
      </a:accent1>
      <a:accent2>
        <a:srgbClr val="C5DCDF"/>
      </a:accent2>
      <a:accent3>
        <a:srgbClr val="FFFFFF"/>
      </a:accent3>
      <a:accent4>
        <a:srgbClr val="0072C6"/>
      </a:accent4>
      <a:accent5>
        <a:srgbClr val="003893"/>
      </a:accent5>
      <a:accent6>
        <a:srgbClr val="B2C7CA"/>
      </a:accent6>
      <a:hlink>
        <a:srgbClr val="0072C6"/>
      </a:hlink>
      <a:folHlink>
        <a:srgbClr val="9CBDC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noAutofit/>
      </a:bodyPr>
      <a:lstStyle>
        <a:defPPr marL="0" marR="0" indent="0" algn="ctr" defTabSz="889000" rtl="0" eaLnBrk="1" fontAlgn="base" latinLnBrk="0" hangingPunct="1">
          <a:defRPr kumimoji="0" sz="1400" b="0" i="0" u="none" strike="noStrike" cap="none" normalizeH="0" baseline="0" dirty="0" err="1" smtClean="0">
            <a:solidFill>
              <a:schemeClr val="tx1"/>
            </a:solidFill>
            <a:effectLst/>
            <a:latin typeface="+mn-lt"/>
            <a:cs typeface="+mn-cs"/>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a:defRPr dirty="0" err="1" smtClean="0">
            <a:latin typeface="+mn-lt"/>
          </a:defRPr>
        </a:defPPr>
      </a:lstStyle>
    </a:txDef>
  </a:objectDefaults>
  <a:extraClrSchemeLst>
    <a:extraClrScheme>
      <a:clrScheme name="Letter 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3">
        <a:dk1>
          <a:srgbClr val="000000"/>
        </a:dk1>
        <a:lt1>
          <a:srgbClr val="FFFFFF"/>
        </a:lt1>
        <a:dk2>
          <a:srgbClr val="345782"/>
        </a:dk2>
        <a:lt2>
          <a:srgbClr val="808080"/>
        </a:lt2>
        <a:accent1>
          <a:srgbClr val="E2E2E2"/>
        </a:accent1>
        <a:accent2>
          <a:srgbClr val="C5DCDF"/>
        </a:accent2>
        <a:accent3>
          <a:srgbClr val="FFFFFF"/>
        </a:accent3>
        <a:accent4>
          <a:srgbClr val="000000"/>
        </a:accent4>
        <a:accent5>
          <a:srgbClr val="EEEEEE"/>
        </a:accent5>
        <a:accent6>
          <a:srgbClr val="B2C7CA"/>
        </a:accent6>
        <a:hlink>
          <a:srgbClr val="5D8BA7"/>
        </a:hlink>
        <a:folHlink>
          <a:srgbClr val="9CBD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FB0732E9-280C-4D6B-9111-12ADFDDC1262}" vid="{ED30F6FC-A956-4B86-938D-BB76EA7512E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cfcca1-e542-4c66-8fa2-1372e7322787" xsi:nil="true"/>
    <lcf76f155ced4ddcb4097134ff3c332f xmlns="2eee3105-a21d-4fd6-b6cd-a40570c9e3f1">
      <Terms xmlns="http://schemas.microsoft.com/office/infopath/2007/PartnerControls"/>
    </lcf76f155ced4ddcb4097134ff3c332f>
    <MediaLengthInSeconds xmlns="2eee3105-a21d-4fd6-b6cd-a40570c9e3f1" xsi:nil="true"/>
    <SharedWithUsers xmlns="c6cfcca1-e542-4c66-8fa2-1372e7322787">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47B90047FB6B47A91D173FFAC1DD50" ma:contentTypeVersion="16" ma:contentTypeDescription="Create a new document." ma:contentTypeScope="" ma:versionID="e10b77aa16cf3d87d01d7f7201b5811c">
  <xsd:schema xmlns:xsd="http://www.w3.org/2001/XMLSchema" xmlns:xs="http://www.w3.org/2001/XMLSchema" xmlns:p="http://schemas.microsoft.com/office/2006/metadata/properties" xmlns:ns2="2eee3105-a21d-4fd6-b6cd-a40570c9e3f1" xmlns:ns3="c6cfcca1-e542-4c66-8fa2-1372e7322787" targetNamespace="http://schemas.microsoft.com/office/2006/metadata/properties" ma:root="true" ma:fieldsID="8830bc0b593821699b38cb6f8eef13ca" ns2:_="" ns3:_="">
    <xsd:import namespace="2eee3105-a21d-4fd6-b6cd-a40570c9e3f1"/>
    <xsd:import namespace="c6cfcca1-e542-4c66-8fa2-1372e73227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ee3105-a21d-4fd6-b6cd-a40570c9e3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cfcca1-e542-4c66-8fa2-1372e732278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c78d582-6917-487f-b0f7-afe71341c93c}" ma:internalName="TaxCatchAll" ma:showField="CatchAllData" ma:web="c6cfcca1-e542-4c66-8fa2-1372e73227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D9FD49-C1C5-400A-B04D-90A236984D1F}">
  <ds:schemaRefs>
    <ds:schemaRef ds:uri="http://schemas.microsoft.com/office/infopath/2007/PartnerControls"/>
    <ds:schemaRef ds:uri="http://schemas.microsoft.com/office/2006/documentManagement/types"/>
    <ds:schemaRef ds:uri="http://purl.org/dc/dcmitype/"/>
    <ds:schemaRef ds:uri="http://purl.org/dc/elements/1.1/"/>
    <ds:schemaRef ds:uri="http://schemas.openxmlformats.org/package/2006/metadata/core-properties"/>
    <ds:schemaRef ds:uri="ed1bc92a-aa42-441a-93cd-babfcffd1e48"/>
    <ds:schemaRef ds:uri="http://schemas.microsoft.com/office/2006/metadata/properties"/>
    <ds:schemaRef ds:uri="77986e2e-c31e-4c25-a2f7-25afefa6d79a"/>
    <ds:schemaRef ds:uri="http://www.w3.org/XML/1998/namespace"/>
    <ds:schemaRef ds:uri="http://purl.org/dc/terms/"/>
    <ds:schemaRef ds:uri="c6cfcca1-e542-4c66-8fa2-1372e7322787"/>
    <ds:schemaRef ds:uri="e0888c6f-b60a-48d7-8270-fc9a6508ca04"/>
    <ds:schemaRef ds:uri="2eee3105-a21d-4fd6-b6cd-a40570c9e3f1"/>
  </ds:schemaRefs>
</ds:datastoreItem>
</file>

<file path=customXml/itemProps2.xml><?xml version="1.0" encoding="utf-8"?>
<ds:datastoreItem xmlns:ds="http://schemas.openxmlformats.org/officeDocument/2006/customXml" ds:itemID="{A3990D8C-6E50-4191-8A1F-D31D88DC88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ee3105-a21d-4fd6-b6cd-a40570c9e3f1"/>
    <ds:schemaRef ds:uri="c6cfcca1-e542-4c66-8fa2-1372e7322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333066-D95F-4DC9-8F45-8431A5C3C76B}">
  <ds:schemaRefs>
    <ds:schemaRef ds:uri="http://schemas.microsoft.com/sharepoint/v3/contenttype/forms"/>
  </ds:schemaRefs>
</ds:datastoreItem>
</file>

<file path=docMetadata/LabelInfo.xml><?xml version="1.0" encoding="utf-8"?>
<clbl:labelList xmlns:clbl="http://schemas.microsoft.com/office/2020/mipLabelMetadata">
  <clbl:label id="{03159e92-72c6-4b23-a64a-af50e790adbf}" enabled="0" method="" siteId="{03159e92-72c6-4b23-a64a-af50e790adbf}" removed="1"/>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2543</TotalTime>
  <Words>1797</Words>
  <Application>Microsoft Office PowerPoint</Application>
  <PresentationFormat>Widescreen</PresentationFormat>
  <Paragraphs>225</Paragraphs>
  <Slides>22</Slides>
  <Notes>16</Notes>
  <HiddenSlides>0</HiddenSlides>
  <MMClips>22</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Custom Design</vt:lpstr>
      <vt:lpstr>NHSE Theme</vt:lpstr>
      <vt:lpstr>1_NHSE Theme</vt:lpstr>
      <vt:lpstr> Menopause and the Dental workforce </vt:lpstr>
      <vt:lpstr>PowerPoint Presentation</vt:lpstr>
      <vt:lpstr>Menopause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impact on quality of working life and performance if support is not readily available: </vt:lpstr>
      <vt:lpstr>PowerPoint Presentation</vt:lpstr>
      <vt:lpstr>PowerPoint Presentation</vt:lpstr>
      <vt:lpstr>PowerPoint Presentation</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16.9</dc:title>
  <dc:creator>Craig Sanderson</dc:creator>
  <cp:lastModifiedBy>Sami Hosni</cp:lastModifiedBy>
  <cp:revision>184</cp:revision>
  <dcterms:created xsi:type="dcterms:W3CDTF">2017-05-03T08:06:17Z</dcterms:created>
  <dcterms:modified xsi:type="dcterms:W3CDTF">2024-04-17T11:34:54Z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0x0101009547B90047FB6B47A91D173FFAC1DD50</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y fmtid="{D5CDD505-2E9C-101B-9397-08002B2CF9AE}" pid="12" name="MediaServiceImageTags">
    <vt:lpwstr/>
  </property>
  <property fmtid="{D5CDD505-2E9C-101B-9397-08002B2CF9AE}" pid="13" name="Order">
    <vt:lpwstr>942300.000000000</vt:lpwstr>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